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56" r:id="rId5"/>
    <p:sldId id="264" r:id="rId6"/>
    <p:sldId id="265" r:id="rId7"/>
    <p:sldId id="275" r:id="rId8"/>
    <p:sldId id="260" r:id="rId9"/>
    <p:sldId id="267" r:id="rId10"/>
    <p:sldId id="266" r:id="rId11"/>
    <p:sldId id="261" r:id="rId12"/>
    <p:sldId id="269" r:id="rId13"/>
    <p:sldId id="268" r:id="rId14"/>
    <p:sldId id="262" r:id="rId15"/>
    <p:sldId id="271" r:id="rId16"/>
    <p:sldId id="270" r:id="rId17"/>
    <p:sldId id="263" r:id="rId18"/>
    <p:sldId id="272" r:id="rId19"/>
    <p:sldId id="273" r:id="rId20"/>
    <p:sldId id="274"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07.05.2012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85728"/>
            <a:ext cx="3681410" cy="1143008"/>
          </a:xfrm>
        </p:spPr>
        <p:txBody>
          <a:bodyPr>
            <a:normAutofit/>
          </a:bodyPr>
          <a:lstStyle/>
          <a:p>
            <a:pPr algn="l"/>
            <a:r>
              <a:rPr lang="kk-KZ" sz="6000" dirty="0" smtClean="0">
                <a:solidFill>
                  <a:srgbClr val="FF0000"/>
                </a:solidFill>
                <a:latin typeface="Times New Roman" pitchFamily="18" charset="0"/>
                <a:cs typeface="Times New Roman" pitchFamily="18" charset="0"/>
              </a:rPr>
              <a:t>Тақырып</a:t>
            </a:r>
            <a:endParaRPr lang="ru-RU" sz="60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785926"/>
            <a:ext cx="8039128" cy="4071966"/>
          </a:xfrm>
        </p:spPr>
        <p:txBody>
          <a:bodyPr>
            <a:noAutofit/>
          </a:bodyPr>
          <a:lstStyle/>
          <a:p>
            <a:pPr algn="ctr"/>
            <a:r>
              <a:rPr lang="ru-RU" sz="5400" dirty="0" smtClean="0">
                <a:solidFill>
                  <a:srgbClr val="FFFF00"/>
                </a:solidFill>
              </a:rPr>
              <a:t>Макарон </a:t>
            </a:r>
            <a:r>
              <a:rPr lang="ru-RU" sz="5400" dirty="0" err="1" smtClean="0">
                <a:solidFill>
                  <a:srgbClr val="FFFF00"/>
                </a:solidFill>
              </a:rPr>
              <a:t>бұйымдары үшiн ұнның өндiруi </a:t>
            </a:r>
            <a:r>
              <a:rPr lang="ru-RU" sz="5400" dirty="0" smtClean="0">
                <a:solidFill>
                  <a:srgbClr val="FFFF00"/>
                </a:solidFill>
              </a:rPr>
              <a:t>бар </a:t>
            </a:r>
            <a:r>
              <a:rPr lang="ru-RU" sz="5400" dirty="0" err="1" smtClean="0">
                <a:solidFill>
                  <a:srgbClr val="FFFF00"/>
                </a:solidFill>
              </a:rPr>
              <a:t>қатты және жұмсақ бидайының ұнтағы</a:t>
            </a:r>
            <a:endParaRPr lang="ru-RU" sz="5400" dirty="0" smtClean="0">
              <a:solidFill>
                <a:srgbClr val="FFFF00"/>
              </a:solidFill>
            </a:endParaRPr>
          </a:p>
          <a:p>
            <a:pPr algn="ctr"/>
            <a:r>
              <a:rPr lang="kk-KZ" sz="4400" b="1" i="1" dirty="0" smtClean="0">
                <a:solidFill>
                  <a:srgbClr val="FFFF00"/>
                </a:solidFill>
                <a:latin typeface="Times New Roman" pitchFamily="18" charset="0"/>
                <a:cs typeface="Times New Roman" pitchFamily="18" charset="0"/>
              </a:rPr>
              <a:t> </a:t>
            </a:r>
            <a:endParaRPr lang="ru-RU" sz="6000" b="1" i="1" dirty="0" smtClean="0">
              <a:solidFill>
                <a:srgbClr val="FFFF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rmAutofit/>
          </a:bodyPr>
          <a:lstStyle/>
          <a:p>
            <a:pPr algn="ctr"/>
            <a:r>
              <a:rPr lang="ru-RU" dirty="0" err="1" smtClean="0"/>
              <a:t>Сонымен</a:t>
            </a:r>
            <a:r>
              <a:rPr lang="ru-RU" dirty="0" smtClean="0"/>
              <a:t> </a:t>
            </a:r>
            <a:r>
              <a:rPr lang="ru-RU" dirty="0" err="1" smtClean="0"/>
              <a:t>қатар жыртық процессте</a:t>
            </a:r>
            <a:r>
              <a:rPr lang="ru-RU" dirty="0" smtClean="0"/>
              <a:t>, </a:t>
            </a:r>
            <a:r>
              <a:rPr lang="ru-RU" dirty="0" err="1" smtClean="0"/>
              <a:t>әжiктердiң ұсақтауы абайлап</a:t>
            </a:r>
            <a:r>
              <a:rPr lang="ru-RU" dirty="0" smtClean="0"/>
              <a:t> </a:t>
            </a:r>
            <a:r>
              <a:rPr lang="ru-RU" dirty="0" err="1" smtClean="0"/>
              <a:t>қайрауда барынша</a:t>
            </a:r>
            <a:r>
              <a:rPr lang="ru-RU" dirty="0" smtClean="0"/>
              <a:t> </a:t>
            </a:r>
            <a:r>
              <a:rPr lang="ru-RU" dirty="0" err="1" smtClean="0"/>
              <a:t>апарады</a:t>
            </a:r>
            <a:r>
              <a:rPr lang="ru-RU" dirty="0" smtClean="0"/>
              <a:t>, </a:t>
            </a:r>
            <a:r>
              <a:rPr lang="ru-RU" dirty="0" err="1" smtClean="0"/>
              <a:t>биiк</a:t>
            </a:r>
            <a:r>
              <a:rPr lang="ru-RU" dirty="0" smtClean="0"/>
              <a:t> </a:t>
            </a:r>
            <a:r>
              <a:rPr lang="ru-RU" dirty="0" err="1" smtClean="0"/>
              <a:t>тәртiпте.</a:t>
            </a:r>
            <a:r>
              <a:rPr lang="ru-RU" dirty="0" smtClean="0"/>
              <a:t> </a:t>
            </a:r>
            <a:r>
              <a:rPr lang="ru-RU" dirty="0" err="1" smtClean="0"/>
              <a:t>Қайрауды тәртiп өнiмнiң фракциясының проходовойы</a:t>
            </a:r>
            <a:r>
              <a:rPr lang="ru-RU" dirty="0" smtClean="0"/>
              <a:t> </a:t>
            </a:r>
            <a:r>
              <a:rPr lang="ru-RU" dirty="0" err="1" smtClean="0"/>
              <a:t>ұсақтау өнiмдерiндегi салыстырмалы</a:t>
            </a:r>
            <a:r>
              <a:rPr lang="ru-RU" dirty="0" smtClean="0"/>
              <a:t> </a:t>
            </a:r>
            <a:r>
              <a:rPr lang="ru-RU" dirty="0" err="1" smtClean="0"/>
              <a:t>мазмұны немесе</a:t>
            </a:r>
            <a:r>
              <a:rPr lang="ru-RU" dirty="0" smtClean="0"/>
              <a:t> </a:t>
            </a:r>
            <a:r>
              <a:rPr lang="ru-RU" dirty="0" err="1" smtClean="0"/>
              <a:t>шығарумен бақылау елеуiшi</a:t>
            </a:r>
            <a:r>
              <a:rPr lang="ru-RU" dirty="0" smtClean="0"/>
              <a:t> </a:t>
            </a:r>
            <a:r>
              <a:rPr lang="ru-RU" dirty="0" err="1" smtClean="0"/>
              <a:t>арқылы </a:t>
            </a:r>
            <a:r>
              <a:rPr lang="ru-RU" dirty="0" smtClean="0"/>
              <a:t>№ 27-жiбек </a:t>
            </a:r>
            <a:r>
              <a:rPr lang="ru-RU" dirty="0" err="1" smtClean="0"/>
              <a:t>немесе</a:t>
            </a:r>
            <a:r>
              <a:rPr lang="ru-RU" dirty="0" smtClean="0"/>
              <a:t> № 29-капрон, </a:t>
            </a:r>
            <a:r>
              <a:rPr lang="ru-RU" dirty="0" err="1" smtClean="0"/>
              <a:t>немесе</a:t>
            </a:r>
            <a:r>
              <a:rPr lang="ru-RU" dirty="0" smtClean="0"/>
              <a:t> № 27-полиамид </a:t>
            </a:r>
            <a:r>
              <a:rPr lang="ru-RU" dirty="0" err="1" smtClean="0"/>
              <a:t>бағалайды</a:t>
            </a:r>
            <a:r>
              <a:rPr lang="ru-RU" dirty="0" smtClean="0"/>
              <a:t>. </a:t>
            </a:r>
            <a:r>
              <a:rPr lang="ru-RU" dirty="0" err="1" smtClean="0"/>
              <a:t>Ұтымды </a:t>
            </a:r>
            <a:r>
              <a:rPr lang="ru-RU" dirty="0" smtClean="0"/>
              <a:t>фракция 2мен 5пен </a:t>
            </a:r>
            <a:r>
              <a:rPr lang="ru-RU" dirty="0" err="1" smtClean="0"/>
              <a:t>аралығындағы </a:t>
            </a:r>
            <a:r>
              <a:rPr lang="ru-RU" dirty="0" smtClean="0"/>
              <a:t>% </a:t>
            </a:r>
            <a:r>
              <a:rPr lang="ru-RU" dirty="0" err="1" smtClean="0"/>
              <a:t>проходовоидың мазмұнуға болып</a:t>
            </a:r>
            <a:r>
              <a:rPr lang="ru-RU" dirty="0" smtClean="0"/>
              <a:t> </a:t>
            </a:r>
            <a:r>
              <a:rPr lang="ru-RU" dirty="0" err="1" smtClean="0"/>
              <a:t>есептеледi</a:t>
            </a:r>
            <a:r>
              <a:rPr lang="ru-RU" dirty="0" smtClean="0"/>
              <a:t>. </a:t>
            </a:r>
            <a:r>
              <a:rPr lang="ru-RU" dirty="0" err="1" smtClean="0"/>
              <a:t>Шығарулар үлкен </a:t>
            </a:r>
            <a:r>
              <a:rPr lang="ru-RU" dirty="0" smtClean="0"/>
              <a:t>шаманы </a:t>
            </a:r>
            <a:r>
              <a:rPr lang="ru-RU" dirty="0" err="1" smtClean="0"/>
              <a:t>iрi</a:t>
            </a:r>
            <a:r>
              <a:rPr lang="ru-RU" dirty="0" smtClean="0"/>
              <a:t> </a:t>
            </a:r>
            <a:r>
              <a:rPr lang="ru-RU" dirty="0" err="1" smtClean="0"/>
              <a:t>жүйелерге қабылдауға ұсынылады</a:t>
            </a:r>
            <a:r>
              <a:rPr lang="ru-RU" dirty="0" smtClean="0"/>
              <a:t>. </a:t>
            </a:r>
            <a:r>
              <a:rPr lang="ru-RU" dirty="0" err="1" smtClean="0"/>
              <a:t>Ұсақтауды қарқынның ұтымды мәнi жұмыс саңылауын тиiстi</a:t>
            </a:r>
            <a:r>
              <a:rPr lang="ru-RU" dirty="0" smtClean="0"/>
              <a:t> </a:t>
            </a:r>
            <a:r>
              <a:rPr lang="ru-RU" dirty="0" err="1" smtClean="0"/>
              <a:t>шаманың жанында</a:t>
            </a:r>
            <a:r>
              <a:rPr lang="ru-RU" dirty="0" smtClean="0"/>
              <a:t> </a:t>
            </a:r>
            <a:r>
              <a:rPr lang="ru-RU" dirty="0" err="1" smtClean="0"/>
              <a:t>жетедi</a:t>
            </a:r>
            <a:r>
              <a:rPr lang="ru-RU" dirty="0" smtClean="0"/>
              <a:t> </a:t>
            </a:r>
            <a:r>
              <a:rPr lang="ru-RU" dirty="0" err="1" smtClean="0"/>
              <a:t>және механикалық </a:t>
            </a:r>
            <a:r>
              <a:rPr lang="ru-RU" dirty="0" smtClean="0"/>
              <a:t>- </a:t>
            </a:r>
            <a:r>
              <a:rPr lang="ru-RU" dirty="0" err="1" smtClean="0"/>
              <a:t>белдiктердiң мелющихтың кинематиялық параметрлерi</a:t>
            </a:r>
            <a:r>
              <a:rPr lang="ru-RU" dirty="0" smtClean="0"/>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642918"/>
            <a:ext cx="7851648" cy="5857916"/>
          </a:xfrm>
        </p:spPr>
        <p:txBody>
          <a:bodyPr>
            <a:normAutofit fontScale="90000"/>
          </a:bodyPr>
          <a:lstStyle/>
          <a:p>
            <a:pPr algn="ctr"/>
            <a:r>
              <a:rPr lang="kk-KZ" dirty="0" smtClean="0">
                <a:solidFill>
                  <a:srgbClr val="FF0000"/>
                </a:solidFill>
              </a:rPr>
              <a:t>Ұнтақтарда жұмсақ және қатты бидайдың өнiмдерін және ұнның круподунстовый  I-шi - жыртық жүйелер, шамамен шығуларға ұсақтаудың тәртiптерi</a:t>
            </a:r>
            <a:endParaRPr lang="ru-RU" i="1"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Autofit/>
          </a:bodyPr>
          <a:lstStyle/>
          <a:p>
            <a:pPr algn="ctr"/>
            <a:r>
              <a:rPr lang="ru-RU" sz="3200" b="1" dirty="0" err="1" smtClean="0">
                <a:solidFill>
                  <a:srgbClr val="FFFF00"/>
                </a:solidFill>
              </a:rPr>
              <a:t>Жыртық </a:t>
            </a:r>
            <a:r>
              <a:rPr lang="ru-RU" sz="3200" b="1" dirty="0" smtClean="0">
                <a:solidFill>
                  <a:srgbClr val="FFFF00"/>
                </a:solidFill>
              </a:rPr>
              <a:t>процесс </a:t>
            </a:r>
            <a:r>
              <a:rPr lang="ru-RU" sz="3200" b="1" dirty="0" err="1" smtClean="0">
                <a:solidFill>
                  <a:srgbClr val="FFFF00"/>
                </a:solidFill>
              </a:rPr>
              <a:t>белдiктердiң бұдыр мелющихтарының қолдануы </a:t>
            </a:r>
            <a:r>
              <a:rPr lang="ru-RU" sz="3200" b="1" dirty="0" smtClean="0">
                <a:solidFill>
                  <a:srgbClr val="FFFF00"/>
                </a:solidFill>
              </a:rPr>
              <a:t>бар 5-шi </a:t>
            </a:r>
            <a:r>
              <a:rPr lang="ru-RU" sz="3200" b="1" dirty="0" err="1" smtClean="0">
                <a:solidFill>
                  <a:srgbClr val="FFFF00"/>
                </a:solidFill>
              </a:rPr>
              <a:t>жүйелерiнде iске</a:t>
            </a:r>
            <a:r>
              <a:rPr lang="ru-RU" sz="3200" b="1" dirty="0" smtClean="0">
                <a:solidFill>
                  <a:srgbClr val="FFFF00"/>
                </a:solidFill>
              </a:rPr>
              <a:t> </a:t>
            </a:r>
            <a:r>
              <a:rPr lang="ru-RU" sz="3200" b="1" dirty="0" err="1" smtClean="0">
                <a:solidFill>
                  <a:srgbClr val="FFFF00"/>
                </a:solidFill>
              </a:rPr>
              <a:t>асады</a:t>
            </a:r>
            <a:r>
              <a:rPr lang="ru-RU" sz="3200" b="1" dirty="0" smtClean="0">
                <a:solidFill>
                  <a:srgbClr val="FFFF00"/>
                </a:solidFill>
              </a:rPr>
              <a:t>. </a:t>
            </a:r>
            <a:r>
              <a:rPr lang="ru-RU" sz="3200" b="1" dirty="0" err="1" smtClean="0">
                <a:solidFill>
                  <a:srgbClr val="FFFF00"/>
                </a:solidFill>
              </a:rPr>
              <a:t>Екiншi</a:t>
            </a:r>
            <a:r>
              <a:rPr lang="ru-RU" sz="3200" b="1" dirty="0" smtClean="0">
                <a:solidFill>
                  <a:srgbClr val="FFFF00"/>
                </a:solidFill>
              </a:rPr>
              <a:t>, </a:t>
            </a:r>
            <a:r>
              <a:rPr lang="ru-RU" sz="3200" b="1" dirty="0" err="1" smtClean="0">
                <a:solidFill>
                  <a:srgbClr val="FFFF00"/>
                </a:solidFill>
              </a:rPr>
              <a:t>үшiншi, төртiншi және бесiншi</a:t>
            </a:r>
            <a:r>
              <a:rPr lang="ru-RU" sz="3200" b="1" dirty="0" smtClean="0">
                <a:solidFill>
                  <a:srgbClr val="FFFF00"/>
                </a:solidFill>
              </a:rPr>
              <a:t> </a:t>
            </a:r>
            <a:r>
              <a:rPr lang="ru-RU" sz="3200" b="1" dirty="0" err="1" smtClean="0">
                <a:solidFill>
                  <a:srgbClr val="FFFF00"/>
                </a:solidFill>
              </a:rPr>
              <a:t>жыртық жүйелер ұсақтаудың ұтымды шарттарының қамтамасыз етулерi</a:t>
            </a:r>
            <a:r>
              <a:rPr lang="ru-RU" sz="3200" b="1" dirty="0" smtClean="0">
                <a:solidFill>
                  <a:srgbClr val="FFFF00"/>
                </a:solidFill>
              </a:rPr>
              <a:t> </a:t>
            </a:r>
            <a:r>
              <a:rPr lang="ru-RU" sz="3200" b="1" dirty="0" err="1" smtClean="0">
                <a:solidFill>
                  <a:srgbClr val="FFFF00"/>
                </a:solidFill>
              </a:rPr>
              <a:t>үшiн </a:t>
            </a:r>
            <a:r>
              <a:rPr lang="ru-RU" sz="3200" b="1" dirty="0" smtClean="0">
                <a:solidFill>
                  <a:srgbClr val="FFFF00"/>
                </a:solidFill>
              </a:rPr>
              <a:t>(3-шi </a:t>
            </a:r>
            <a:r>
              <a:rPr lang="ru-RU" sz="3200" b="1" dirty="0" err="1" smtClean="0">
                <a:solidFill>
                  <a:srgbClr val="FFFF00"/>
                </a:solidFill>
              </a:rPr>
              <a:t>суретке</a:t>
            </a:r>
            <a:r>
              <a:rPr lang="ru-RU" sz="3200" b="1" dirty="0" smtClean="0">
                <a:solidFill>
                  <a:srgbClr val="FFFF00"/>
                </a:solidFill>
              </a:rPr>
              <a:t> </a:t>
            </a:r>
            <a:r>
              <a:rPr lang="ru-RU" sz="3200" b="1" dirty="0" err="1" smtClean="0">
                <a:solidFill>
                  <a:srgbClr val="FFFF00"/>
                </a:solidFill>
              </a:rPr>
              <a:t>қара</a:t>
            </a:r>
            <a:r>
              <a:rPr lang="ru-RU" sz="3200" b="1" dirty="0" smtClean="0">
                <a:solidFill>
                  <a:srgbClr val="FFFF00"/>
                </a:solidFill>
              </a:rPr>
              <a:t>) </a:t>
            </a:r>
            <a:r>
              <a:rPr lang="ru-RU" sz="3200" b="1" dirty="0" err="1" smtClean="0">
                <a:solidFill>
                  <a:srgbClr val="FFFF00"/>
                </a:solidFill>
              </a:rPr>
              <a:t>iрiлi-уақтыға жiктеледi</a:t>
            </a:r>
            <a:r>
              <a:rPr lang="ru-RU" sz="3200" b="1" dirty="0" smtClean="0">
                <a:solidFill>
                  <a:srgbClr val="FFFF00"/>
                </a:solidFill>
              </a:rPr>
              <a:t>. </a:t>
            </a:r>
            <a:r>
              <a:rPr lang="ru-RU" sz="3200" b="1" dirty="0" err="1" smtClean="0">
                <a:solidFill>
                  <a:srgbClr val="FFFF00"/>
                </a:solidFill>
              </a:rPr>
              <a:t>Әжiктер және дунсттердiң </a:t>
            </a:r>
            <a:r>
              <a:rPr lang="ru-RU" sz="3200" b="1" dirty="0" smtClean="0">
                <a:solidFill>
                  <a:srgbClr val="FFFF00"/>
                </a:solidFill>
              </a:rPr>
              <a:t>7-шi </a:t>
            </a:r>
            <a:r>
              <a:rPr lang="ru-RU" sz="3200" b="1" dirty="0" err="1" smtClean="0">
                <a:solidFill>
                  <a:srgbClr val="FFFF00"/>
                </a:solidFill>
              </a:rPr>
              <a:t>фракцияларының үш алуы</a:t>
            </a:r>
            <a:r>
              <a:rPr lang="ru-RU" sz="3200" b="1" dirty="0" smtClean="0">
                <a:solidFill>
                  <a:srgbClr val="FFFF00"/>
                </a:solidFill>
              </a:rPr>
              <a:t> бар </a:t>
            </a:r>
            <a:r>
              <a:rPr lang="ru-RU" sz="3200" b="1" dirty="0" err="1" smtClean="0">
                <a:solidFill>
                  <a:srgbClr val="FFFF00"/>
                </a:solidFill>
              </a:rPr>
              <a:t>кезеңiндегi осуществля</a:t>
            </a:r>
            <a:r>
              <a:rPr lang="ru-RU" sz="3200" b="1" dirty="0" smtClean="0">
                <a:solidFill>
                  <a:srgbClr val="FFFF00"/>
                </a:solidFill>
              </a:rPr>
              <a:t> </a:t>
            </a:r>
            <a:r>
              <a:rPr lang="ru-RU" sz="3200" b="1" dirty="0" err="1" smtClean="0">
                <a:solidFill>
                  <a:srgbClr val="FFFF00"/>
                </a:solidFill>
              </a:rPr>
              <a:t>етсясының ұсақтаудың өнiмдерiнiң iрiктеуi</a:t>
            </a:r>
            <a:r>
              <a:rPr lang="ru-RU" sz="3200" b="1" dirty="0" smtClean="0">
                <a:solidFill>
                  <a:srgbClr val="FFFF00"/>
                </a:solidFill>
              </a:rPr>
              <a:t>. </a:t>
            </a:r>
            <a:r>
              <a:rPr lang="ru-RU" sz="3200" b="1" dirty="0" err="1" smtClean="0">
                <a:solidFill>
                  <a:srgbClr val="FFFF00"/>
                </a:solidFill>
              </a:rPr>
              <a:t>Iрi</a:t>
            </a:r>
            <a:r>
              <a:rPr lang="ru-RU" sz="3200" b="1" dirty="0" smtClean="0">
                <a:solidFill>
                  <a:srgbClr val="FFFF00"/>
                </a:solidFill>
              </a:rPr>
              <a:t> </a:t>
            </a:r>
            <a:r>
              <a:rPr lang="ru-RU" sz="3200" b="1" dirty="0" err="1" smtClean="0">
                <a:solidFill>
                  <a:srgbClr val="FFFF00"/>
                </a:solidFill>
              </a:rPr>
              <a:t>әжiктi сонымен</a:t>
            </a:r>
            <a:r>
              <a:rPr lang="ru-RU" sz="3200" b="1" dirty="0" smtClean="0">
                <a:solidFill>
                  <a:srgbClr val="FFFF00"/>
                </a:solidFill>
              </a:rPr>
              <a:t> </a:t>
            </a:r>
            <a:r>
              <a:rPr lang="ru-RU" sz="3200" b="1" dirty="0" err="1" smtClean="0">
                <a:solidFill>
                  <a:srgbClr val="FFFF00"/>
                </a:solidFill>
              </a:rPr>
              <a:t>бiрге</a:t>
            </a:r>
            <a:r>
              <a:rPr lang="ru-RU" sz="3200" b="1" dirty="0" smtClean="0">
                <a:solidFill>
                  <a:srgbClr val="FFFF00"/>
                </a:solidFill>
              </a:rPr>
              <a:t> </a:t>
            </a:r>
            <a:r>
              <a:rPr lang="ru-RU" sz="3200" b="1" dirty="0" err="1" smtClean="0">
                <a:solidFill>
                  <a:srgbClr val="FFFF00"/>
                </a:solidFill>
              </a:rPr>
              <a:t>екiге</a:t>
            </a:r>
            <a:r>
              <a:rPr lang="ru-RU" sz="3200" b="1" dirty="0" smtClean="0">
                <a:solidFill>
                  <a:srgbClr val="FFFF00"/>
                </a:solidFill>
              </a:rPr>
              <a:t> </a:t>
            </a:r>
            <a:r>
              <a:rPr lang="ru-RU" sz="3200" b="1" dirty="0" err="1" smtClean="0">
                <a:solidFill>
                  <a:srgbClr val="FFFF00"/>
                </a:solidFill>
              </a:rPr>
              <a:t>немесе</a:t>
            </a:r>
            <a:r>
              <a:rPr lang="ru-RU" sz="3200" b="1" dirty="0" smtClean="0">
                <a:solidFill>
                  <a:srgbClr val="FFFF00"/>
                </a:solidFill>
              </a:rPr>
              <a:t> </a:t>
            </a:r>
            <a:r>
              <a:rPr lang="ru-RU" sz="3200" b="1" dirty="0" err="1" smtClean="0">
                <a:solidFill>
                  <a:srgbClr val="FFFF00"/>
                </a:solidFill>
              </a:rPr>
              <a:t>үш фракцияларды</a:t>
            </a:r>
            <a:r>
              <a:rPr lang="ru-RU" sz="3200" b="1" dirty="0" smtClean="0">
                <a:solidFill>
                  <a:srgbClr val="FFFF00"/>
                </a:solidFill>
              </a:rPr>
              <a:t> </a:t>
            </a:r>
            <a:r>
              <a:rPr lang="ru-RU" sz="3200" b="1" dirty="0" err="1" smtClean="0">
                <a:solidFill>
                  <a:srgbClr val="FFFF00"/>
                </a:solidFill>
              </a:rPr>
              <a:t>қосымша бөледi, дунсттар</a:t>
            </a:r>
            <a:r>
              <a:rPr lang="ru-RU" sz="3200" b="1" dirty="0" smtClean="0">
                <a:solidFill>
                  <a:srgbClr val="FFFF00"/>
                </a:solidFill>
              </a:rPr>
              <a:t> - </a:t>
            </a:r>
            <a:r>
              <a:rPr lang="ru-RU" sz="3200" b="1" dirty="0" err="1" smtClean="0">
                <a:solidFill>
                  <a:srgbClr val="FFFF00"/>
                </a:solidFill>
              </a:rPr>
              <a:t>қатты және жұмсаққа.</a:t>
            </a:r>
            <a:endParaRPr lang="ru-RU" sz="3200" b="1" i="1" dirty="0">
              <a:solidFill>
                <a:srgbClr val="FFFF00"/>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rmAutofit fontScale="92500" lnSpcReduction="20000"/>
          </a:bodyPr>
          <a:lstStyle/>
          <a:p>
            <a:pPr algn="ctr"/>
            <a:r>
              <a:rPr lang="kk-KZ" b="1" dirty="0" smtClean="0">
                <a:solidFill>
                  <a:srgbClr val="FFFF00"/>
                </a:solidFill>
              </a:rPr>
              <a:t>Аралық өнiмдер және жұмсақ ұн екi немесе үш этапты iрiктеулер процессте жыртық процесстерден (алынады ) iске аспай қалады және (сөндiру, қайрау, бақылауға) ары қарай өңдеулерге бағытталады, (iрiлеу өнiмдер) қалдықтар ұсақтау циклдi қайталайтын келесi жыртық жүйеге қайтарылады. </a:t>
            </a:r>
            <a:r>
              <a:rPr lang="ru-RU" b="1" dirty="0" err="1" smtClean="0">
                <a:solidFill>
                  <a:srgbClr val="FFFF00"/>
                </a:solidFill>
              </a:rPr>
              <a:t>Мұндай циклдер</a:t>
            </a:r>
            <a:r>
              <a:rPr lang="ru-RU" b="1" dirty="0" smtClean="0">
                <a:solidFill>
                  <a:srgbClr val="FFFF00"/>
                </a:solidFill>
              </a:rPr>
              <a:t> 5-шi </a:t>
            </a:r>
            <a:r>
              <a:rPr lang="ru-RU" b="1" dirty="0" err="1" smtClean="0">
                <a:solidFill>
                  <a:srgbClr val="FFFF00"/>
                </a:solidFill>
              </a:rPr>
              <a:t>санала</a:t>
            </a:r>
            <a:r>
              <a:rPr lang="ru-RU" b="1" dirty="0" smtClean="0">
                <a:solidFill>
                  <a:srgbClr val="FFFF00"/>
                </a:solidFill>
              </a:rPr>
              <a:t> </a:t>
            </a:r>
            <a:r>
              <a:rPr lang="ru-RU" b="1" dirty="0" err="1" smtClean="0">
                <a:solidFill>
                  <a:srgbClr val="FFFF00"/>
                </a:solidFill>
              </a:rPr>
              <a:t>алады</a:t>
            </a:r>
            <a:r>
              <a:rPr lang="ru-RU" b="1" dirty="0" smtClean="0">
                <a:solidFill>
                  <a:srgbClr val="FFFF00"/>
                </a:solidFill>
              </a:rPr>
              <a:t>, </a:t>
            </a:r>
            <a:r>
              <a:rPr lang="ru-RU" b="1" dirty="0" err="1" smtClean="0">
                <a:solidFill>
                  <a:srgbClr val="FFFF00"/>
                </a:solidFill>
              </a:rPr>
              <a:t>iрiлi-уақты жүйелерге бөлудi есепке</a:t>
            </a:r>
            <a:r>
              <a:rPr lang="ru-RU" b="1" dirty="0" smtClean="0">
                <a:solidFill>
                  <a:srgbClr val="FFFF00"/>
                </a:solidFill>
              </a:rPr>
              <a:t> </a:t>
            </a:r>
            <a:r>
              <a:rPr lang="ru-RU" b="1" dirty="0" err="1" smtClean="0">
                <a:solidFill>
                  <a:srgbClr val="FFFF00"/>
                </a:solidFill>
              </a:rPr>
              <a:t>алумен</a:t>
            </a:r>
            <a:r>
              <a:rPr lang="ru-RU" b="1" dirty="0" smtClean="0">
                <a:solidFill>
                  <a:srgbClr val="FFFF00"/>
                </a:solidFill>
              </a:rPr>
              <a:t> - 9-шы.</a:t>
            </a:r>
          </a:p>
          <a:p>
            <a:pPr algn="ctr"/>
            <a:r>
              <a:rPr lang="ru-RU" b="1" dirty="0" smtClean="0">
                <a:solidFill>
                  <a:srgbClr val="FFFF00"/>
                </a:solidFill>
              </a:rPr>
              <a:t>Макарон </a:t>
            </a:r>
            <a:r>
              <a:rPr lang="ru-RU" b="1" dirty="0" err="1" smtClean="0">
                <a:solidFill>
                  <a:srgbClr val="FFFF00"/>
                </a:solidFill>
              </a:rPr>
              <a:t>ұнтақтарының салыстыруында</a:t>
            </a:r>
            <a:r>
              <a:rPr lang="ru-RU" b="1" dirty="0" smtClean="0">
                <a:solidFill>
                  <a:srgbClr val="FFFF00"/>
                </a:solidFill>
              </a:rPr>
              <a:t> </a:t>
            </a:r>
            <a:r>
              <a:rPr lang="ru-RU" b="1" dirty="0" err="1" smtClean="0">
                <a:solidFill>
                  <a:srgbClr val="FFFF00"/>
                </a:solidFill>
              </a:rPr>
              <a:t>наубай</a:t>
            </a:r>
            <a:r>
              <a:rPr lang="ru-RU" b="1" dirty="0" smtClean="0">
                <a:solidFill>
                  <a:srgbClr val="FFFF00"/>
                </a:solidFill>
              </a:rPr>
              <a:t> </a:t>
            </a:r>
            <a:r>
              <a:rPr lang="ru-RU" b="1" dirty="0" err="1" smtClean="0">
                <a:solidFill>
                  <a:srgbClr val="FFFF00"/>
                </a:solidFill>
              </a:rPr>
              <a:t>жаншып</a:t>
            </a:r>
            <a:r>
              <a:rPr lang="ru-RU" b="1" dirty="0" smtClean="0">
                <a:solidFill>
                  <a:srgbClr val="FFFF00"/>
                </a:solidFill>
              </a:rPr>
              <a:t> </a:t>
            </a:r>
            <a:r>
              <a:rPr lang="ru-RU" b="1" dirty="0" err="1" smtClean="0">
                <a:solidFill>
                  <a:srgbClr val="FFFF00"/>
                </a:solidFill>
              </a:rPr>
              <a:t>қақтау сызықты және жыртық процесстiң сүзетiн бетiне</a:t>
            </a:r>
            <a:r>
              <a:rPr lang="ru-RU" b="1" dirty="0" smtClean="0">
                <a:solidFill>
                  <a:srgbClr val="FFFF00"/>
                </a:solidFill>
              </a:rPr>
              <a:t> </a:t>
            </a:r>
            <a:r>
              <a:rPr lang="ru-RU" b="1" dirty="0" err="1" smtClean="0">
                <a:solidFill>
                  <a:srgbClr val="FFFF00"/>
                </a:solidFill>
              </a:rPr>
              <a:t>кiшiсi</a:t>
            </a:r>
            <a:r>
              <a:rPr lang="ru-RU" b="1" dirty="0" smtClean="0">
                <a:solidFill>
                  <a:srgbClr val="FFFF00"/>
                </a:solidFill>
              </a:rPr>
              <a:t> </a:t>
            </a:r>
            <a:r>
              <a:rPr lang="ru-RU" b="1" dirty="0" err="1" smtClean="0">
                <a:solidFill>
                  <a:srgbClr val="FFFF00"/>
                </a:solidFill>
              </a:rPr>
              <a:t>меншiктi</a:t>
            </a:r>
            <a:r>
              <a:rPr lang="ru-RU" b="1" dirty="0" smtClean="0">
                <a:solidFill>
                  <a:srgbClr val="FFFF00"/>
                </a:solidFill>
              </a:rPr>
              <a:t> </a:t>
            </a:r>
            <a:r>
              <a:rPr lang="ru-RU" b="1" dirty="0" err="1" smtClean="0">
                <a:solidFill>
                  <a:srgbClr val="FFFF00"/>
                </a:solidFill>
              </a:rPr>
              <a:t>жүктемелердi қолданады</a:t>
            </a:r>
            <a:r>
              <a:rPr lang="ru-RU" b="1" dirty="0" smtClean="0">
                <a:solidFill>
                  <a:srgbClr val="FFFF00"/>
                </a:solidFill>
              </a:rPr>
              <a:t>.</a:t>
            </a:r>
          </a:p>
          <a:p>
            <a:pPr algn="ctr"/>
            <a:r>
              <a:rPr lang="ru-RU" b="1" dirty="0" err="1" smtClean="0">
                <a:solidFill>
                  <a:srgbClr val="FFFF00"/>
                </a:solidFill>
              </a:rPr>
              <a:t>Биiк</a:t>
            </a:r>
            <a:r>
              <a:rPr lang="ru-RU" b="1" dirty="0" smtClean="0">
                <a:solidFill>
                  <a:srgbClr val="FFFF00"/>
                </a:solidFill>
              </a:rPr>
              <a:t> </a:t>
            </a:r>
            <a:r>
              <a:rPr lang="ru-RU" b="1" dirty="0" err="1" smtClean="0">
                <a:solidFill>
                  <a:srgbClr val="FFFF00"/>
                </a:solidFill>
              </a:rPr>
              <a:t>тәртiпте технологияның түпкi өнiмi жыртық процесстегi</a:t>
            </a:r>
            <a:r>
              <a:rPr lang="ru-RU" b="1" dirty="0" smtClean="0">
                <a:solidFill>
                  <a:srgbClr val="FFFF00"/>
                </a:solidFill>
              </a:rPr>
              <a:t> </a:t>
            </a:r>
            <a:r>
              <a:rPr lang="ru-RU" b="1" dirty="0" err="1" smtClean="0">
                <a:solidFill>
                  <a:srgbClr val="FFFF00"/>
                </a:solidFill>
              </a:rPr>
              <a:t>астықтың ұсақтауы (әжiк және қпк</a:t>
            </a:r>
            <a:r>
              <a:rPr lang="ru-RU" b="1" dirty="0" smtClean="0">
                <a:solidFill>
                  <a:srgbClr val="FFFF00"/>
                </a:solidFill>
              </a:rPr>
              <a:t>) </a:t>
            </a:r>
            <a:r>
              <a:rPr lang="ru-RU" b="1" dirty="0" err="1" smtClean="0">
                <a:solidFill>
                  <a:srgbClr val="FFFF00"/>
                </a:solidFill>
              </a:rPr>
              <a:t>ұн </a:t>
            </a:r>
            <a:r>
              <a:rPr lang="ru-RU" b="1" dirty="0" smtClean="0">
                <a:solidFill>
                  <a:srgbClr val="FFFF00"/>
                </a:solidFill>
              </a:rPr>
              <a:t>крупитчатая </a:t>
            </a:r>
            <a:r>
              <a:rPr lang="ru-RU" b="1" dirty="0" err="1" smtClean="0">
                <a:solidFill>
                  <a:srgbClr val="FFFF00"/>
                </a:solidFill>
              </a:rPr>
              <a:t>болып</a:t>
            </a:r>
            <a:r>
              <a:rPr lang="ru-RU" b="1" dirty="0" smtClean="0">
                <a:solidFill>
                  <a:srgbClr val="FFFF00"/>
                </a:solidFill>
              </a:rPr>
              <a:t> </a:t>
            </a:r>
            <a:r>
              <a:rPr lang="ru-RU" b="1" dirty="0" err="1" smtClean="0">
                <a:solidFill>
                  <a:srgbClr val="FFFF00"/>
                </a:solidFill>
              </a:rPr>
              <a:t>табылады</a:t>
            </a:r>
            <a:r>
              <a:rPr lang="ru-RU" b="1" dirty="0" smtClean="0">
                <a:solidFill>
                  <a:srgbClr val="FFFF00"/>
                </a:solidFill>
              </a:rPr>
              <a:t> </a:t>
            </a:r>
            <a:r>
              <a:rPr lang="ru-RU" b="1" dirty="0" err="1" smtClean="0">
                <a:solidFill>
                  <a:srgbClr val="FFFF00"/>
                </a:solidFill>
              </a:rPr>
              <a:t>абайлап</a:t>
            </a:r>
            <a:r>
              <a:rPr lang="ru-RU" b="1" dirty="0" smtClean="0">
                <a:solidFill>
                  <a:srgbClr val="FFFF00"/>
                </a:solidFill>
              </a:rPr>
              <a:t> </a:t>
            </a:r>
            <a:r>
              <a:rPr lang="ru-RU" b="1" dirty="0" err="1" smtClean="0">
                <a:solidFill>
                  <a:srgbClr val="FFFF00"/>
                </a:solidFill>
              </a:rPr>
              <a:t>барынша</a:t>
            </a:r>
            <a:r>
              <a:rPr lang="ru-RU" b="1" dirty="0" smtClean="0">
                <a:solidFill>
                  <a:srgbClr val="FFFF00"/>
                </a:solidFill>
              </a:rPr>
              <a:t> </a:t>
            </a:r>
            <a:r>
              <a:rPr lang="ru-RU" b="1" dirty="0" err="1" smtClean="0">
                <a:solidFill>
                  <a:srgbClr val="FFFF00"/>
                </a:solidFill>
              </a:rPr>
              <a:t>жүзеге асыратынын</a:t>
            </a:r>
            <a:r>
              <a:rPr lang="ru-RU" b="1" dirty="0" smtClean="0">
                <a:solidFill>
                  <a:srgbClr val="FFFF00"/>
                </a:solidFill>
              </a:rPr>
              <a:t> </a:t>
            </a:r>
            <a:r>
              <a:rPr lang="ru-RU" b="1" dirty="0" err="1" smtClean="0">
                <a:solidFill>
                  <a:srgbClr val="FFFF00"/>
                </a:solidFill>
              </a:rPr>
              <a:t>есепке</a:t>
            </a:r>
            <a:r>
              <a:rPr lang="ru-RU" b="1" dirty="0" smtClean="0">
                <a:solidFill>
                  <a:srgbClr val="FFFF00"/>
                </a:solidFill>
              </a:rPr>
              <a:t> ала. </a:t>
            </a:r>
            <a:r>
              <a:rPr lang="ru-RU" b="1" dirty="0" err="1" smtClean="0">
                <a:solidFill>
                  <a:srgbClr val="FFFF00"/>
                </a:solidFill>
              </a:rPr>
              <a:t>Бұл жаншып</a:t>
            </a:r>
            <a:r>
              <a:rPr lang="ru-RU" b="1" dirty="0" smtClean="0">
                <a:solidFill>
                  <a:srgbClr val="FFFF00"/>
                </a:solidFill>
              </a:rPr>
              <a:t> </a:t>
            </a:r>
            <a:r>
              <a:rPr lang="ru-RU" b="1" dirty="0" err="1" smtClean="0">
                <a:solidFill>
                  <a:srgbClr val="FFFF00"/>
                </a:solidFill>
              </a:rPr>
              <a:t>қақтау сызықтың үлкен ұзындығының мүмкiндiк туғызады.</a:t>
            </a:r>
            <a:r>
              <a:rPr lang="ru-RU" b="1" dirty="0" smtClean="0">
                <a:solidFill>
                  <a:srgbClr val="FFFF00"/>
                </a:solidFill>
              </a:rPr>
              <a:t> </a:t>
            </a:r>
            <a:r>
              <a:rPr lang="ru-RU" b="1" dirty="0" err="1" smtClean="0">
                <a:solidFill>
                  <a:srgbClr val="FFFF00"/>
                </a:solidFill>
              </a:rPr>
              <a:t>Ұйым және технологиялық үдерiстi жүргiзудiң ережелерi</a:t>
            </a:r>
            <a:r>
              <a:rPr lang="ru-RU" b="1" dirty="0" smtClean="0">
                <a:solidFill>
                  <a:srgbClr val="FFFF00"/>
                </a:solidFill>
              </a:rPr>
              <a:t> </a:t>
            </a:r>
            <a:r>
              <a:rPr lang="ru-RU" b="1" dirty="0" err="1" smtClean="0">
                <a:solidFill>
                  <a:srgbClr val="FFFF00"/>
                </a:solidFill>
              </a:rPr>
              <a:t>жыртық процесстiң жүйелерi бойынша</a:t>
            </a:r>
            <a:r>
              <a:rPr lang="ru-RU" b="1" dirty="0" smtClean="0">
                <a:solidFill>
                  <a:srgbClr val="FFFF00"/>
                </a:solidFill>
              </a:rPr>
              <a:t> </a:t>
            </a:r>
            <a:r>
              <a:rPr lang="ru-RU" b="1" dirty="0" err="1" smtClean="0">
                <a:solidFill>
                  <a:srgbClr val="FFFF00"/>
                </a:solidFill>
              </a:rPr>
              <a:t>ортақ шығаруларды келесi</a:t>
            </a:r>
            <a:r>
              <a:rPr lang="ru-RU" b="1" dirty="0" smtClean="0">
                <a:solidFill>
                  <a:srgbClr val="FFFF00"/>
                </a:solidFill>
              </a:rPr>
              <a:t> </a:t>
            </a:r>
            <a:r>
              <a:rPr lang="ru-RU" b="1" dirty="0" err="1" smtClean="0">
                <a:solidFill>
                  <a:srgbClr val="FFFF00"/>
                </a:solidFill>
              </a:rPr>
              <a:t>шамаларды</a:t>
            </a:r>
            <a:r>
              <a:rPr lang="ru-RU" b="1" dirty="0" smtClean="0">
                <a:solidFill>
                  <a:srgbClr val="FFFF00"/>
                </a:solidFill>
              </a:rPr>
              <a:t> </a:t>
            </a:r>
            <a:r>
              <a:rPr lang="ru-RU" b="1" dirty="0" err="1" smtClean="0">
                <a:solidFill>
                  <a:srgbClr val="FFFF00"/>
                </a:solidFill>
              </a:rPr>
              <a:t>кеңес бередi</a:t>
            </a:r>
            <a:r>
              <a:rPr lang="ru-RU" b="1" dirty="0" smtClean="0">
                <a:solidFill>
                  <a:srgbClr val="FFFF00"/>
                </a:solidFill>
              </a:rPr>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642918"/>
            <a:ext cx="7851648" cy="5143536"/>
          </a:xfrm>
        </p:spPr>
        <p:txBody>
          <a:bodyPr>
            <a:normAutofit/>
          </a:bodyPr>
          <a:lstStyle/>
          <a:p>
            <a:pPr algn="ctr"/>
            <a:r>
              <a:rPr lang="kk-KZ" i="1" dirty="0" smtClean="0">
                <a:solidFill>
                  <a:srgbClr val="FF0000"/>
                </a:solidFill>
              </a:rPr>
              <a:t>Тегiстеттiр және сүзiп ұшыратын процесстердiң ерекшелiктері</a:t>
            </a:r>
            <a:br>
              <a:rPr lang="kk-KZ" i="1" dirty="0" smtClean="0">
                <a:solidFill>
                  <a:srgbClr val="FF0000"/>
                </a:solidFill>
              </a:rPr>
            </a:br>
            <a:endParaRPr lang="ru-RU" i="1"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rmAutofit fontScale="92500" lnSpcReduction="10000"/>
          </a:bodyPr>
          <a:lstStyle/>
          <a:p>
            <a:pPr algn="ctr"/>
            <a:r>
              <a:rPr lang="ru-RU" dirty="0" err="1" smtClean="0"/>
              <a:t>Егер</a:t>
            </a:r>
            <a:r>
              <a:rPr lang="ru-RU" dirty="0" smtClean="0"/>
              <a:t> </a:t>
            </a:r>
            <a:r>
              <a:rPr lang="ru-RU" dirty="0" err="1" smtClean="0"/>
              <a:t>максимал</a:t>
            </a:r>
            <a:r>
              <a:rPr lang="ru-RU" dirty="0" smtClean="0"/>
              <a:t> </a:t>
            </a:r>
            <a:r>
              <a:rPr lang="ru-RU" dirty="0" err="1" smtClean="0"/>
              <a:t>дәрежедегi астықтың эндоспермалары</a:t>
            </a:r>
            <a:r>
              <a:rPr lang="ru-RU" dirty="0" smtClean="0"/>
              <a:t> </a:t>
            </a:r>
            <a:r>
              <a:rPr lang="ru-RU" dirty="0" err="1" smtClean="0"/>
              <a:t>жоғары сапалы</a:t>
            </a:r>
            <a:r>
              <a:rPr lang="ru-RU" dirty="0" smtClean="0"/>
              <a:t> </a:t>
            </a:r>
            <a:r>
              <a:rPr lang="ru-RU" dirty="0" err="1" smtClean="0"/>
              <a:t>майда</a:t>
            </a:r>
            <a:r>
              <a:rPr lang="ru-RU" dirty="0" smtClean="0"/>
              <a:t> </a:t>
            </a:r>
            <a:r>
              <a:rPr lang="ru-RU" dirty="0" err="1" smtClean="0"/>
              <a:t>Крупкилерi</a:t>
            </a:r>
            <a:r>
              <a:rPr lang="ru-RU" dirty="0" smtClean="0"/>
              <a:t>, макарон </a:t>
            </a:r>
            <a:r>
              <a:rPr lang="ru-RU" dirty="0" err="1" smtClean="0"/>
              <a:t>ұнының негiздерiн</a:t>
            </a:r>
            <a:r>
              <a:rPr lang="ru-RU" dirty="0" smtClean="0"/>
              <a:t> </a:t>
            </a:r>
            <a:r>
              <a:rPr lang="ru-RU" dirty="0" err="1" smtClean="0"/>
              <a:t>құрайтын қатты және жұмсақ дунсттарда</a:t>
            </a:r>
            <a:r>
              <a:rPr lang="ru-RU" dirty="0" smtClean="0"/>
              <a:t> Крупки </a:t>
            </a:r>
            <a:r>
              <a:rPr lang="ru-RU" dirty="0" err="1" smtClean="0"/>
              <a:t>және қпктер өзгертсе </a:t>
            </a:r>
            <a:r>
              <a:rPr lang="ru-RU" dirty="0" smtClean="0"/>
              <a:t>макарон </a:t>
            </a:r>
            <a:r>
              <a:rPr lang="ru-RU" dirty="0" err="1" smtClean="0"/>
              <a:t>ұнтақтарының өткiзуiнде биiк</a:t>
            </a:r>
            <a:r>
              <a:rPr lang="ru-RU" dirty="0" smtClean="0"/>
              <a:t> </a:t>
            </a:r>
            <a:r>
              <a:rPr lang="ru-RU" dirty="0" err="1" smtClean="0"/>
              <a:t>технологиялық және қол жеткiзуге</a:t>
            </a:r>
            <a:r>
              <a:rPr lang="ru-RU" dirty="0" smtClean="0"/>
              <a:t> </a:t>
            </a:r>
            <a:r>
              <a:rPr lang="ru-RU" dirty="0" err="1" smtClean="0"/>
              <a:t>боладуға экономикалық нәтижелiлiктi</a:t>
            </a:r>
            <a:r>
              <a:rPr lang="ru-RU" dirty="0" smtClean="0"/>
              <a:t>. </a:t>
            </a:r>
            <a:r>
              <a:rPr lang="ru-RU" dirty="0" err="1" smtClean="0"/>
              <a:t>Технологияларда</a:t>
            </a:r>
            <a:r>
              <a:rPr lang="ru-RU" dirty="0" smtClean="0"/>
              <a:t> </a:t>
            </a:r>
            <a:r>
              <a:rPr lang="ru-RU" dirty="0" err="1" smtClean="0"/>
              <a:t>осыған байланысты</a:t>
            </a:r>
            <a:r>
              <a:rPr lang="ru-RU" dirty="0" smtClean="0"/>
              <a:t> Крупки </a:t>
            </a:r>
            <a:r>
              <a:rPr lang="ru-RU" dirty="0" err="1" smtClean="0"/>
              <a:t>және дунсттер</a:t>
            </a:r>
            <a:r>
              <a:rPr lang="ru-RU" dirty="0" smtClean="0"/>
              <a:t> </a:t>
            </a:r>
            <a:r>
              <a:rPr lang="ru-RU" dirty="0" err="1" smtClean="0"/>
              <a:t>құрастыратын процесстердiң рөлi сонымен</a:t>
            </a:r>
            <a:r>
              <a:rPr lang="ru-RU" dirty="0" smtClean="0"/>
              <a:t> </a:t>
            </a:r>
            <a:r>
              <a:rPr lang="ru-RU" dirty="0" err="1" smtClean="0"/>
              <a:t>бiрге</a:t>
            </a:r>
            <a:r>
              <a:rPr lang="ru-RU" dirty="0" smtClean="0"/>
              <a:t> </a:t>
            </a:r>
            <a:r>
              <a:rPr lang="ru-RU" dirty="0" err="1" smtClean="0"/>
              <a:t>қабықтардың алып</a:t>
            </a:r>
            <a:r>
              <a:rPr lang="ru-RU" dirty="0" smtClean="0"/>
              <a:t> </a:t>
            </a:r>
            <a:r>
              <a:rPr lang="ru-RU" dirty="0" err="1" smtClean="0"/>
              <a:t>тастауын</a:t>
            </a:r>
            <a:r>
              <a:rPr lang="ru-RU" dirty="0" smtClean="0"/>
              <a:t> </a:t>
            </a:r>
            <a:r>
              <a:rPr lang="ru-RU" dirty="0" err="1" smtClean="0"/>
              <a:t>мақсатпен </a:t>
            </a:r>
            <a:r>
              <a:rPr lang="ru-RU" dirty="0" smtClean="0"/>
              <a:t>ары </a:t>
            </a:r>
            <a:r>
              <a:rPr lang="ru-RU" dirty="0" err="1" smtClean="0"/>
              <a:t>қарай олардың өңдеуiнде болған процесстер</a:t>
            </a:r>
            <a:r>
              <a:rPr lang="ru-RU" dirty="0" smtClean="0"/>
              <a:t> </a:t>
            </a:r>
            <a:r>
              <a:rPr lang="ru-RU" dirty="0" err="1" smtClean="0"/>
              <a:t>өседi</a:t>
            </a:r>
            <a:r>
              <a:rPr lang="ru-RU" dirty="0" smtClean="0"/>
              <a:t>. </a:t>
            </a:r>
            <a:r>
              <a:rPr lang="ru-RU" dirty="0" err="1" smtClean="0"/>
              <a:t>Бұл жыртық процесстер</a:t>
            </a:r>
            <a:r>
              <a:rPr lang="ru-RU" dirty="0" smtClean="0"/>
              <a:t> </a:t>
            </a:r>
            <a:r>
              <a:rPr lang="ru-RU" dirty="0" err="1" smtClean="0"/>
              <a:t>немесе</a:t>
            </a:r>
            <a:r>
              <a:rPr lang="ru-RU" dirty="0" smtClean="0"/>
              <a:t> </a:t>
            </a:r>
            <a:r>
              <a:rPr lang="ru-RU" dirty="0" err="1" smtClean="0"/>
              <a:t>кру</a:t>
            </a:r>
            <a:r>
              <a:rPr lang="ru-RU" dirty="0" smtClean="0"/>
              <a:t> - </a:t>
            </a:r>
            <a:r>
              <a:rPr lang="ru-RU" dirty="0" err="1" smtClean="0"/>
              <a:t>пообразующий</a:t>
            </a:r>
            <a:r>
              <a:rPr lang="ru-RU" dirty="0" smtClean="0"/>
              <a:t>, </a:t>
            </a:r>
            <a:r>
              <a:rPr lang="ru-RU" dirty="0" err="1" smtClean="0"/>
              <a:t>сонымен</a:t>
            </a:r>
            <a:r>
              <a:rPr lang="ru-RU" dirty="0" smtClean="0"/>
              <a:t> </a:t>
            </a:r>
            <a:r>
              <a:rPr lang="ru-RU" dirty="0" err="1" smtClean="0"/>
              <a:t>бiрге</a:t>
            </a:r>
            <a:r>
              <a:rPr lang="ru-RU" dirty="0" smtClean="0"/>
              <a:t> </a:t>
            </a:r>
            <a:r>
              <a:rPr lang="ru-RU" dirty="0" err="1" smtClean="0"/>
              <a:t>тегiстеттiр</a:t>
            </a:r>
            <a:r>
              <a:rPr lang="ru-RU" dirty="0" smtClean="0"/>
              <a:t> </a:t>
            </a:r>
            <a:r>
              <a:rPr lang="ru-RU" dirty="0" err="1" smtClean="0"/>
              <a:t>және ситовейкаларындағы сөндiруi.</a:t>
            </a:r>
            <a:r>
              <a:rPr lang="ru-RU" dirty="0" smtClean="0"/>
              <a:t> </a:t>
            </a:r>
            <a:r>
              <a:rPr lang="ru-RU" dirty="0" err="1" smtClean="0"/>
              <a:t>Керiсiнше</a:t>
            </a:r>
            <a:r>
              <a:rPr lang="ru-RU" dirty="0" smtClean="0"/>
              <a:t>, </a:t>
            </a:r>
            <a:r>
              <a:rPr lang="ru-RU" dirty="0" err="1" smtClean="0"/>
              <a:t>майдалау</a:t>
            </a:r>
            <a:r>
              <a:rPr lang="ru-RU" dirty="0" smtClean="0"/>
              <a:t> </a:t>
            </a:r>
            <a:r>
              <a:rPr lang="ru-RU" dirty="0" err="1" smtClean="0"/>
              <a:t>процессiнiң рөлi қабықтардың луына</a:t>
            </a:r>
            <a:r>
              <a:rPr lang="ru-RU" dirty="0" smtClean="0"/>
              <a:t> </a:t>
            </a:r>
            <a:r>
              <a:rPr lang="ru-RU" dirty="0" err="1" smtClean="0"/>
              <a:t>және екiншi</a:t>
            </a:r>
            <a:r>
              <a:rPr lang="ru-RU" dirty="0" smtClean="0"/>
              <a:t> </a:t>
            </a:r>
            <a:r>
              <a:rPr lang="ru-RU" dirty="0" err="1" smtClean="0"/>
              <a:t>сорттың төмен сапалы</a:t>
            </a:r>
            <a:r>
              <a:rPr lang="ru-RU" dirty="0" smtClean="0"/>
              <a:t> </a:t>
            </a:r>
            <a:r>
              <a:rPr lang="ru-RU" dirty="0" err="1" smtClean="0"/>
              <a:t>ұнының алуына</a:t>
            </a:r>
            <a:r>
              <a:rPr lang="ru-RU" dirty="0" smtClean="0"/>
              <a:t> </a:t>
            </a:r>
            <a:r>
              <a:rPr lang="ru-RU" dirty="0" err="1" smtClean="0"/>
              <a:t>апарады</a:t>
            </a:r>
            <a:r>
              <a:rPr lang="ru-RU" dirty="0" smtClean="0"/>
              <a:t>. 5-шiге </a:t>
            </a:r>
            <a:r>
              <a:rPr lang="ru-RU" dirty="0" err="1" smtClean="0"/>
              <a:t>дейiн</a:t>
            </a:r>
            <a:r>
              <a:rPr lang="ru-RU" dirty="0" smtClean="0"/>
              <a:t>, 8-шiге </a:t>
            </a:r>
            <a:r>
              <a:rPr lang="ru-RU" dirty="0" err="1" smtClean="0"/>
              <a:t>дейiн</a:t>
            </a:r>
            <a:r>
              <a:rPr lang="ru-RU" dirty="0" smtClean="0"/>
              <a:t>, </a:t>
            </a:r>
            <a:r>
              <a:rPr lang="ru-RU" dirty="0" err="1" smtClean="0"/>
              <a:t>ситовейкаларындағы сөндiрудiң жүйелерiнiң жылтыратылған жүйелерiнiң жыртық жүйелердiң жалпы</a:t>
            </a:r>
            <a:r>
              <a:rPr lang="ru-RU" dirty="0" smtClean="0"/>
              <a:t> саны </a:t>
            </a:r>
            <a:r>
              <a:rPr lang="ru-RU" dirty="0" err="1" smtClean="0"/>
              <a:t>осыған байланысты</a:t>
            </a:r>
            <a:r>
              <a:rPr lang="ru-RU" dirty="0" smtClean="0"/>
              <a:t> </a:t>
            </a:r>
            <a:r>
              <a:rPr lang="ru-RU" dirty="0" err="1" smtClean="0"/>
              <a:t>үлкеедi </a:t>
            </a:r>
            <a:r>
              <a:rPr lang="ru-RU" dirty="0" smtClean="0"/>
              <a:t>- 25-шiге </a:t>
            </a:r>
            <a:r>
              <a:rPr lang="ru-RU" dirty="0" err="1" smtClean="0"/>
              <a:t>дейiн</a:t>
            </a:r>
            <a:r>
              <a:rPr lang="ru-RU" dirty="0" smtClean="0"/>
              <a:t>. </a:t>
            </a:r>
            <a:r>
              <a:rPr lang="ru-RU" dirty="0" err="1" smtClean="0"/>
              <a:t>Майдалау</a:t>
            </a:r>
            <a:r>
              <a:rPr lang="ru-RU" dirty="0" smtClean="0"/>
              <a:t> </a:t>
            </a:r>
            <a:r>
              <a:rPr lang="ru-RU" dirty="0" err="1" smtClean="0"/>
              <a:t>жүйелерiнiң </a:t>
            </a:r>
            <a:r>
              <a:rPr lang="ru-RU" dirty="0" smtClean="0"/>
              <a:t>саны 1-шiге </a:t>
            </a:r>
            <a:r>
              <a:rPr lang="ru-RU" dirty="0" err="1" smtClean="0"/>
              <a:t>дейiн</a:t>
            </a:r>
            <a:r>
              <a:rPr lang="ru-RU" dirty="0" smtClean="0"/>
              <a:t> </a:t>
            </a:r>
            <a:r>
              <a:rPr lang="ru-RU" dirty="0" err="1" smtClean="0"/>
              <a:t>қысқарады</a:t>
            </a:r>
            <a:r>
              <a:rPr lang="ru-RU" dirty="0" smtClean="0"/>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Autofit/>
          </a:bodyPr>
          <a:lstStyle/>
          <a:p>
            <a:pPr algn="ctr"/>
            <a:r>
              <a:rPr lang="kk-KZ" sz="3200" b="1" dirty="0" smtClean="0">
                <a:solidFill>
                  <a:srgbClr val="FFFF00"/>
                </a:solidFill>
              </a:rPr>
              <a:t>Кiшiсi шек қатты бидай ұнтақтарындағы қабылданады, үлкен - жұмсақ. Кестеде 9 макарон ұнына қатты және шыны сияқты жұмсақ бидайдың макарон ұнтақтарының технологиялық сұлбаларының кеңес берiлетiн техникалық мiнездемесi елестеткен. Жыртық жүйелердiң жаншып қақтау сызығының ұзындығына тегiстеттiр және майдалау жүйелерiнiң жаншып қақтау сызықтың ұзындығының қатынасы шектердегi 1, 0-шi, 9 қабылдауға ұсынылады.</a:t>
            </a:r>
            <a:endParaRPr lang="ru-RU" sz="3200" b="1" dirty="0" smtClean="0">
              <a:solidFill>
                <a:srgbClr val="FFFF00"/>
              </a:solidFill>
            </a:endParaRPr>
          </a:p>
          <a:p>
            <a:pPr algn="ctr"/>
            <a:endParaRPr lang="ru-RU" sz="3200" b="1" i="1" dirty="0">
              <a:solidFill>
                <a:srgbClr val="FFFF00"/>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642918"/>
            <a:ext cx="7851648" cy="5857916"/>
          </a:xfrm>
        </p:spPr>
        <p:txBody>
          <a:bodyPr>
            <a:normAutofit/>
          </a:bodyPr>
          <a:lstStyle/>
          <a:p>
            <a:pPr algn="ctr"/>
            <a:r>
              <a:rPr lang="ru-RU" sz="7200" dirty="0" err="1" smtClean="0">
                <a:solidFill>
                  <a:srgbClr val="FF0000"/>
                </a:solidFill>
              </a:rPr>
              <a:t>Тегiстеттiр</a:t>
            </a:r>
            <a:r>
              <a:rPr lang="ru-RU" sz="7200" dirty="0" smtClean="0">
                <a:solidFill>
                  <a:srgbClr val="FF0000"/>
                </a:solidFill>
              </a:rPr>
              <a:t> </a:t>
            </a:r>
            <a:r>
              <a:rPr lang="ru-RU" sz="7200" dirty="0" err="1" smtClean="0">
                <a:solidFill>
                  <a:srgbClr val="FF0000"/>
                </a:solidFill>
              </a:rPr>
              <a:t>және майдалау</a:t>
            </a:r>
            <a:r>
              <a:rPr lang="ru-RU" sz="7200" dirty="0" smtClean="0">
                <a:solidFill>
                  <a:srgbClr val="FF0000"/>
                </a:solidFill>
              </a:rPr>
              <a:t> </a:t>
            </a:r>
            <a:r>
              <a:rPr lang="ru-RU" sz="7200" dirty="0" err="1" smtClean="0">
                <a:solidFill>
                  <a:srgbClr val="FF0000"/>
                </a:solidFill>
              </a:rPr>
              <a:t>жүйелерiнiң жұмыс тәртiптерi.</a:t>
            </a:r>
            <a:r>
              <a:rPr lang="ru-RU" dirty="0" smtClean="0">
                <a:solidFill>
                  <a:srgbClr val="FFFF00"/>
                </a:solidFill>
              </a:rPr>
              <a:t/>
            </a:r>
            <a:br>
              <a:rPr lang="ru-RU" dirty="0" smtClean="0">
                <a:solidFill>
                  <a:srgbClr val="FFFF00"/>
                </a:solidFill>
              </a:rPr>
            </a:br>
            <a:endParaRPr lang="ru-RU" i="1"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rmAutofit lnSpcReduction="10000"/>
          </a:bodyPr>
          <a:lstStyle/>
          <a:p>
            <a:r>
              <a:rPr lang="ru-RU" dirty="0" smtClean="0"/>
              <a:t>Макарон </a:t>
            </a:r>
            <a:r>
              <a:rPr lang="ru-RU" dirty="0" err="1" smtClean="0"/>
              <a:t>ұнтақтарындағы тегiстеттiр</a:t>
            </a:r>
            <a:r>
              <a:rPr lang="ru-RU" dirty="0" smtClean="0"/>
              <a:t> </a:t>
            </a:r>
            <a:r>
              <a:rPr lang="ru-RU" dirty="0" err="1" smtClean="0"/>
              <a:t>процессi</a:t>
            </a:r>
            <a:r>
              <a:rPr lang="ru-RU" dirty="0" smtClean="0"/>
              <a:t> - </a:t>
            </a:r>
            <a:r>
              <a:rPr lang="ru-RU" dirty="0" err="1" smtClean="0"/>
              <a:t>бұл қабықтардың жабыса</a:t>
            </a:r>
            <a:r>
              <a:rPr lang="ru-RU" dirty="0" smtClean="0"/>
              <a:t> </a:t>
            </a:r>
            <a:r>
              <a:rPr lang="ru-RU" dirty="0" err="1" smtClean="0"/>
              <a:t>өскендерiн түрдегi әжiктердiң ұсақтауын </a:t>
            </a:r>
            <a:r>
              <a:rPr lang="ru-RU" dirty="0" smtClean="0"/>
              <a:t>процесс </a:t>
            </a:r>
            <a:r>
              <a:rPr lang="ru-RU" dirty="0" err="1" smtClean="0"/>
              <a:t>және </a:t>
            </a:r>
            <a:r>
              <a:rPr lang="ru-RU" dirty="0" smtClean="0"/>
              <a:t>эндосперма. </a:t>
            </a:r>
            <a:r>
              <a:rPr lang="ru-RU" dirty="0" err="1" smtClean="0"/>
              <a:t>Сонымен</a:t>
            </a:r>
            <a:r>
              <a:rPr lang="ru-RU" dirty="0" smtClean="0"/>
              <a:t> </a:t>
            </a:r>
            <a:r>
              <a:rPr lang="ru-RU" dirty="0" err="1" smtClean="0"/>
              <a:t>бiрге</a:t>
            </a:r>
            <a:r>
              <a:rPr lang="ru-RU" dirty="0" smtClean="0"/>
              <a:t> </a:t>
            </a:r>
            <a:r>
              <a:rPr lang="ru-RU" dirty="0" err="1" smtClean="0"/>
              <a:t>қабықтың байланысының қиратуында болады</a:t>
            </a:r>
            <a:r>
              <a:rPr lang="ru-RU" dirty="0" smtClean="0"/>
              <a:t> - </a:t>
            </a:r>
            <a:r>
              <a:rPr lang="ru-RU" dirty="0" err="1" smtClean="0"/>
              <a:t>майда</a:t>
            </a:r>
            <a:r>
              <a:rPr lang="ru-RU" dirty="0" smtClean="0"/>
              <a:t> </a:t>
            </a:r>
            <a:r>
              <a:rPr lang="ru-RU" dirty="0" err="1" smtClean="0"/>
              <a:t>Крупкиден</a:t>
            </a:r>
            <a:r>
              <a:rPr lang="ru-RU" dirty="0" smtClean="0"/>
              <a:t> </a:t>
            </a:r>
            <a:r>
              <a:rPr lang="ru-RU" dirty="0" err="1" smtClean="0"/>
              <a:t>астам</a:t>
            </a:r>
            <a:r>
              <a:rPr lang="ru-RU" dirty="0" smtClean="0"/>
              <a:t> </a:t>
            </a:r>
            <a:r>
              <a:rPr lang="ru-RU" dirty="0" err="1" smtClean="0"/>
              <a:t>және жұмсақ ұнның шамалы</a:t>
            </a:r>
            <a:r>
              <a:rPr lang="ru-RU" dirty="0" smtClean="0"/>
              <a:t> </a:t>
            </a:r>
            <a:r>
              <a:rPr lang="ru-RU" dirty="0" err="1" smtClean="0"/>
              <a:t>санының бiлiмi</a:t>
            </a:r>
            <a:r>
              <a:rPr lang="ru-RU" dirty="0" smtClean="0"/>
              <a:t> бар </a:t>
            </a:r>
            <a:r>
              <a:rPr lang="ru-RU" dirty="0" err="1" smtClean="0"/>
              <a:t>дунсттарында</a:t>
            </a:r>
            <a:r>
              <a:rPr lang="ru-RU" dirty="0" smtClean="0"/>
              <a:t> </a:t>
            </a:r>
            <a:r>
              <a:rPr lang="ru-RU" dirty="0" err="1" smtClean="0"/>
              <a:t>айналдырылатын</a:t>
            </a:r>
            <a:r>
              <a:rPr lang="ru-RU" dirty="0" smtClean="0"/>
              <a:t> </a:t>
            </a:r>
            <a:r>
              <a:rPr lang="ru-RU" dirty="0" err="1" smtClean="0"/>
              <a:t>эндоспермалар</a:t>
            </a:r>
            <a:r>
              <a:rPr lang="ru-RU" dirty="0" smtClean="0"/>
              <a:t>. </a:t>
            </a:r>
            <a:r>
              <a:rPr lang="ru-RU" dirty="0" err="1" smtClean="0"/>
              <a:t>Болғанша, </a:t>
            </a:r>
            <a:r>
              <a:rPr lang="ru-RU" dirty="0" smtClean="0"/>
              <a:t>процесс </a:t>
            </a:r>
            <a:r>
              <a:rPr lang="ru-RU" dirty="0" err="1" smtClean="0"/>
              <a:t>әжiктер және дунсттердiң бөлшегi қайталайды </a:t>
            </a:r>
            <a:r>
              <a:rPr lang="ru-RU" dirty="0" smtClean="0"/>
              <a:t>макарон </a:t>
            </a:r>
            <a:r>
              <a:rPr lang="ru-RU" dirty="0" err="1" smtClean="0"/>
              <a:t>ұнының бөлшектерiнiң өлшемдерiне дейiн</a:t>
            </a:r>
            <a:r>
              <a:rPr lang="ru-RU" dirty="0" smtClean="0"/>
              <a:t> </a:t>
            </a:r>
            <a:r>
              <a:rPr lang="ru-RU" dirty="0" err="1" smtClean="0"/>
              <a:t>азаймайды</a:t>
            </a:r>
            <a:r>
              <a:rPr lang="ru-RU" dirty="0" smtClean="0"/>
              <a:t>.</a:t>
            </a:r>
            <a:endParaRPr lang="ru-RU" b="1" dirty="0" smtClean="0"/>
          </a:p>
          <a:p>
            <a:r>
              <a:rPr lang="ru-RU" dirty="0" err="1" smtClean="0"/>
              <a:t>Тегiстеттiр</a:t>
            </a:r>
            <a:r>
              <a:rPr lang="ru-RU" dirty="0" smtClean="0"/>
              <a:t> </a:t>
            </a:r>
            <a:r>
              <a:rPr lang="ru-RU" dirty="0" err="1" smtClean="0"/>
              <a:t>жүйелерiнiң </a:t>
            </a:r>
            <a:r>
              <a:rPr lang="ru-RU" dirty="0" smtClean="0"/>
              <a:t>макарон </a:t>
            </a:r>
            <a:r>
              <a:rPr lang="ru-RU" dirty="0" err="1" smtClean="0"/>
              <a:t>ұнтағындағы жалпы</a:t>
            </a:r>
            <a:r>
              <a:rPr lang="ru-RU" dirty="0" smtClean="0"/>
              <a:t> сан </a:t>
            </a:r>
            <a:r>
              <a:rPr lang="ru-RU" dirty="0" err="1" smtClean="0"/>
              <a:t>сегiз</a:t>
            </a:r>
            <a:r>
              <a:rPr lang="ru-RU" dirty="0" smtClean="0"/>
              <a:t> жете </a:t>
            </a:r>
            <a:r>
              <a:rPr lang="ru-RU" dirty="0" err="1" smtClean="0"/>
              <a:t>алады</a:t>
            </a:r>
            <a:r>
              <a:rPr lang="ru-RU" dirty="0" smtClean="0"/>
              <a:t> - он </a:t>
            </a:r>
            <a:r>
              <a:rPr lang="ru-RU" dirty="0" err="1" smtClean="0"/>
              <a:t>бiр</a:t>
            </a:r>
            <a:r>
              <a:rPr lang="ru-RU" dirty="0" smtClean="0"/>
              <a:t>, </a:t>
            </a:r>
            <a:r>
              <a:rPr lang="ru-RU" dirty="0" err="1" smtClean="0"/>
              <a:t>бөлудi есепке</a:t>
            </a:r>
            <a:r>
              <a:rPr lang="ru-RU" dirty="0" smtClean="0"/>
              <a:t> </a:t>
            </a:r>
            <a:r>
              <a:rPr lang="ru-RU" dirty="0" err="1" smtClean="0"/>
              <a:t>алумен</a:t>
            </a:r>
            <a:r>
              <a:rPr lang="ru-RU" dirty="0" smtClean="0"/>
              <a:t> </a:t>
            </a:r>
            <a:r>
              <a:rPr lang="ru-RU" dirty="0" err="1" smtClean="0"/>
              <a:t>iрiлi-уақтыға</a:t>
            </a:r>
            <a:r>
              <a:rPr lang="ru-RU" dirty="0" smtClean="0"/>
              <a:t>. </a:t>
            </a:r>
            <a:r>
              <a:rPr lang="ru-RU" dirty="0" err="1" smtClean="0"/>
              <a:t>Қайраудың жүйелерiне өнiмдердiң құрастырылымын iрiлiк</a:t>
            </a:r>
            <a:r>
              <a:rPr lang="ru-RU" dirty="0" smtClean="0"/>
              <a:t> </a:t>
            </a:r>
            <a:r>
              <a:rPr lang="ru-RU" dirty="0" err="1" smtClean="0"/>
              <a:t>және </a:t>
            </a:r>
            <a:r>
              <a:rPr lang="ru-RU" dirty="0" smtClean="0"/>
              <a:t>Сростки </a:t>
            </a:r>
            <a:r>
              <a:rPr lang="ru-RU" dirty="0" err="1" smtClean="0"/>
              <a:t>қабықтардың артық ұсақталуы және жұмсақ ұнның бiлiмiсiз</a:t>
            </a:r>
            <a:r>
              <a:rPr lang="ru-RU" dirty="0" smtClean="0"/>
              <a:t> </a:t>
            </a:r>
            <a:r>
              <a:rPr lang="ru-RU" dirty="0" err="1" smtClean="0"/>
              <a:t>қиратуға тиiмдi</a:t>
            </a:r>
            <a:r>
              <a:rPr lang="ru-RU" dirty="0" smtClean="0"/>
              <a:t> </a:t>
            </a:r>
            <a:r>
              <a:rPr lang="ru-RU" dirty="0" err="1" smtClean="0"/>
              <a:t>мүмкiндiк берген</a:t>
            </a:r>
            <a:r>
              <a:rPr lang="ru-RU" dirty="0" smtClean="0"/>
              <a:t> </a:t>
            </a:r>
            <a:r>
              <a:rPr lang="ru-RU" dirty="0" err="1" smtClean="0"/>
              <a:t>әжiктердiң күлдiлiгiнiң есепке</a:t>
            </a:r>
            <a:r>
              <a:rPr lang="ru-RU" dirty="0" smtClean="0"/>
              <a:t> </a:t>
            </a:r>
            <a:r>
              <a:rPr lang="ru-RU" dirty="0" err="1" smtClean="0"/>
              <a:t>алуымен</a:t>
            </a:r>
            <a:r>
              <a:rPr lang="ru-RU" dirty="0" smtClean="0"/>
              <a:t> </a:t>
            </a:r>
            <a:r>
              <a:rPr lang="ru-RU" dirty="0" err="1" smtClean="0"/>
              <a:t>жүзеге асырады</a:t>
            </a:r>
            <a:r>
              <a:rPr lang="ru-RU" dirty="0" smtClean="0"/>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rmAutofit fontScale="85000" lnSpcReduction="20000"/>
          </a:bodyPr>
          <a:lstStyle/>
          <a:p>
            <a:pPr algn="l"/>
            <a:r>
              <a:rPr lang="ru-RU" sz="2800" b="1" dirty="0" err="1" smtClean="0">
                <a:solidFill>
                  <a:srgbClr val="FFFF00"/>
                </a:solidFill>
              </a:rPr>
              <a:t>Тегiстеттiр</a:t>
            </a:r>
            <a:r>
              <a:rPr lang="ru-RU" sz="2800" b="1" dirty="0" smtClean="0">
                <a:solidFill>
                  <a:srgbClr val="FFFF00"/>
                </a:solidFill>
              </a:rPr>
              <a:t> </a:t>
            </a:r>
            <a:r>
              <a:rPr lang="ru-RU" sz="2800" b="1" dirty="0" err="1" smtClean="0">
                <a:solidFill>
                  <a:srgbClr val="FFFF00"/>
                </a:solidFill>
              </a:rPr>
              <a:t>процессiнде</a:t>
            </a:r>
            <a:r>
              <a:rPr lang="ru-RU" sz="2800" b="1" dirty="0" smtClean="0">
                <a:solidFill>
                  <a:srgbClr val="FFFF00"/>
                </a:solidFill>
              </a:rPr>
              <a:t> </a:t>
            </a:r>
            <a:r>
              <a:rPr lang="ru-RU" sz="2800" b="1" dirty="0" err="1" smtClean="0">
                <a:solidFill>
                  <a:srgbClr val="FFFF00"/>
                </a:solidFill>
              </a:rPr>
              <a:t>жұмыстанылатын өнiмдердiң сапаларына</a:t>
            </a:r>
            <a:r>
              <a:rPr lang="ru-RU" sz="2800" b="1" dirty="0" smtClean="0">
                <a:solidFill>
                  <a:srgbClr val="FFFF00"/>
                </a:solidFill>
              </a:rPr>
              <a:t> </a:t>
            </a:r>
            <a:r>
              <a:rPr lang="ru-RU" sz="2800" b="1" dirty="0" err="1" smtClean="0">
                <a:solidFill>
                  <a:srgbClr val="FFFF00"/>
                </a:solidFill>
              </a:rPr>
              <a:t>байланысты</a:t>
            </a:r>
            <a:r>
              <a:rPr lang="ru-RU" sz="2800" b="1" dirty="0" smtClean="0">
                <a:solidFill>
                  <a:srgbClr val="FFFF00"/>
                </a:solidFill>
              </a:rPr>
              <a:t> </a:t>
            </a:r>
            <a:r>
              <a:rPr lang="ru-RU" sz="2800" b="1" dirty="0" err="1" smtClean="0">
                <a:solidFill>
                  <a:srgbClr val="FFFF00"/>
                </a:solidFill>
              </a:rPr>
              <a:t>үш кезеңдердi ерекшелейдi</a:t>
            </a:r>
            <a:r>
              <a:rPr lang="ru-RU" sz="2800" b="1" dirty="0" smtClean="0">
                <a:solidFill>
                  <a:srgbClr val="FFFF00"/>
                </a:solidFill>
              </a:rPr>
              <a:t>:</a:t>
            </a:r>
          </a:p>
          <a:p>
            <a:pPr algn="l"/>
            <a:r>
              <a:rPr lang="ru-RU" dirty="0" smtClean="0"/>
              <a:t>-  </a:t>
            </a:r>
            <a:r>
              <a:rPr lang="ru-RU" dirty="0" err="1" smtClean="0"/>
              <a:t>бiрiншi</a:t>
            </a:r>
            <a:r>
              <a:rPr lang="ru-RU" dirty="0" smtClean="0"/>
              <a:t> </a:t>
            </a:r>
            <a:r>
              <a:rPr lang="ru-RU" dirty="0" err="1" smtClean="0"/>
              <a:t>қосатын екiншi</a:t>
            </a:r>
            <a:r>
              <a:rPr lang="ru-RU" dirty="0" smtClean="0"/>
              <a:t> </a:t>
            </a:r>
            <a:r>
              <a:rPr lang="ru-RU" dirty="0" err="1" smtClean="0"/>
              <a:t>және үшiншi тегiстеттiр</a:t>
            </a:r>
            <a:r>
              <a:rPr lang="ru-RU" dirty="0" smtClean="0"/>
              <a:t> </a:t>
            </a:r>
            <a:r>
              <a:rPr lang="ru-RU" dirty="0" err="1" smtClean="0"/>
              <a:t>жүйелерi бiрiншi</a:t>
            </a:r>
            <a:r>
              <a:rPr lang="ru-RU" dirty="0" smtClean="0"/>
              <a:t> </a:t>
            </a:r>
            <a:r>
              <a:rPr lang="ru-RU" dirty="0" err="1" smtClean="0"/>
              <a:t>кезең, жыртық процесстiң бiрiншi</a:t>
            </a:r>
            <a:r>
              <a:rPr lang="ru-RU" dirty="0" smtClean="0"/>
              <a:t> </a:t>
            </a:r>
            <a:r>
              <a:rPr lang="ru-RU" dirty="0" err="1" smtClean="0"/>
              <a:t>кезеңiнiң бiрiншi</a:t>
            </a:r>
            <a:r>
              <a:rPr lang="ru-RU" dirty="0" smtClean="0"/>
              <a:t> </a:t>
            </a:r>
            <a:r>
              <a:rPr lang="ru-RU" dirty="0" err="1" smtClean="0"/>
              <a:t>сапасының әжiктерiнiң өңдеуi үшiн арналған сүзiп ұшыратын машиналардағы олардың сөндiруiнен кейiн</a:t>
            </a:r>
            <a:r>
              <a:rPr lang="ru-RU" dirty="0" smtClean="0"/>
              <a:t>; </a:t>
            </a:r>
          </a:p>
          <a:p>
            <a:pPr algn="l"/>
            <a:r>
              <a:rPr lang="kk-KZ" dirty="0" smtClean="0"/>
              <a:t>- екiншi қолын-қолдап жазалауға қосатын кезең, бесiншi, алтыншы тегiстеттiр жүйелерi екiншi және сөндiрудi процесс өткен бiрiншi кезеңдермен түсетiн бiрiншi сапалардың өнiмдердiң өңдеуi үшiн арналған</a:t>
            </a:r>
            <a:r>
              <a:rPr lang="kk-KZ" dirty="0" smtClean="0"/>
              <a:t>;</a:t>
            </a:r>
            <a:endParaRPr lang="ru-RU" dirty="0" smtClean="0"/>
          </a:p>
          <a:p>
            <a:pPr algn="l"/>
            <a:r>
              <a:rPr lang="kk-KZ" dirty="0" smtClean="0"/>
              <a:t>- үшiншi кезең ситовейкаларында сөндiру өткен бесiншi және алтыншы жыртық жүйелермен екiншi сапаның өнiмдерiнiң өңдеуi үшiн арналған.алтыншы, жетiншi және сегiзiншi тегiстеттiр жүйе қосатын Сонымен бiрге қайрауды үшiншi кезеңге екiншi қайрауды кезеңнен кейiн өнiмдердi бағыттайды. </a:t>
            </a:r>
            <a:r>
              <a:rPr lang="ru-RU" dirty="0" err="1" smtClean="0"/>
              <a:t>Бiрiншi</a:t>
            </a:r>
            <a:r>
              <a:rPr lang="ru-RU" dirty="0" smtClean="0"/>
              <a:t> </a:t>
            </a:r>
            <a:r>
              <a:rPr lang="ru-RU" dirty="0" err="1" smtClean="0"/>
              <a:t>кезеңнiң тегiстеттiр</a:t>
            </a:r>
            <a:r>
              <a:rPr lang="ru-RU" dirty="0" smtClean="0"/>
              <a:t> </a:t>
            </a:r>
            <a:r>
              <a:rPr lang="ru-RU" dirty="0" err="1" smtClean="0"/>
              <a:t>жүйелерi процесстiң тиiмдiлiгiнiң жоғарылатуының мақсатымен қайрау түсетiн әжiктердiң iрiлiгi</a:t>
            </a:r>
            <a:r>
              <a:rPr lang="ru-RU" dirty="0" smtClean="0"/>
              <a:t> </a:t>
            </a:r>
            <a:r>
              <a:rPr lang="ru-RU" dirty="0" err="1" smtClean="0"/>
              <a:t>бойынша</a:t>
            </a:r>
            <a:r>
              <a:rPr lang="ru-RU" dirty="0" smtClean="0"/>
              <a:t> </a:t>
            </a:r>
            <a:r>
              <a:rPr lang="ru-RU" dirty="0" err="1" smtClean="0"/>
              <a:t>үлкен айырмашылық есепке</a:t>
            </a:r>
            <a:r>
              <a:rPr lang="ru-RU" dirty="0" smtClean="0"/>
              <a:t> ала </a:t>
            </a:r>
            <a:r>
              <a:rPr lang="ru-RU" dirty="0" err="1" smtClean="0"/>
              <a:t>iрiлi-уақтыға бөледi</a:t>
            </a:r>
            <a:r>
              <a:rPr lang="ru-RU" dirty="0" smtClean="0"/>
              <a:t>. </a:t>
            </a:r>
            <a:r>
              <a:rPr lang="ru-RU" dirty="0" err="1" smtClean="0"/>
              <a:t>Сондай</a:t>
            </a:r>
            <a:r>
              <a:rPr lang="ru-RU" dirty="0" smtClean="0"/>
              <a:t> </a:t>
            </a:r>
            <a:r>
              <a:rPr lang="ru-RU" dirty="0" err="1" smtClean="0"/>
              <a:t>болып</a:t>
            </a:r>
            <a:r>
              <a:rPr lang="ru-RU" dirty="0" smtClean="0"/>
              <a:t> </a:t>
            </a:r>
            <a:r>
              <a:rPr lang="ru-RU" dirty="0" err="1" smtClean="0"/>
              <a:t>бөлу болуы</a:t>
            </a:r>
            <a:r>
              <a:rPr lang="ru-RU" dirty="0" smtClean="0"/>
              <a:t> </a:t>
            </a:r>
            <a:r>
              <a:rPr lang="ru-RU" dirty="0" err="1" smtClean="0"/>
              <a:t>мүмкiн және үлкен өнiмдiлiктiң ұн тартатын</a:t>
            </a:r>
            <a:r>
              <a:rPr lang="ru-RU" dirty="0" smtClean="0"/>
              <a:t> </a:t>
            </a:r>
            <a:r>
              <a:rPr lang="ru-RU" dirty="0" err="1" smtClean="0"/>
              <a:t>зауыттарына</a:t>
            </a:r>
            <a:r>
              <a:rPr lang="ru-RU" dirty="0" smtClean="0"/>
              <a:t> </a:t>
            </a:r>
            <a:r>
              <a:rPr lang="ru-RU" dirty="0" err="1" smtClean="0"/>
              <a:t>екiншi</a:t>
            </a:r>
            <a:r>
              <a:rPr lang="ru-RU" dirty="0" smtClean="0"/>
              <a:t> </a:t>
            </a:r>
            <a:r>
              <a:rPr lang="ru-RU" dirty="0" err="1" smtClean="0"/>
              <a:t>кезеңiнде.</a:t>
            </a:r>
            <a:endParaRPr lang="ru-RU" dirty="0" smtClean="0"/>
          </a:p>
          <a:p>
            <a:pPr algn="l"/>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14290"/>
            <a:ext cx="3467096" cy="1343020"/>
          </a:xfrm>
        </p:spPr>
        <p:txBody>
          <a:bodyPr>
            <a:normAutofit/>
          </a:bodyPr>
          <a:lstStyle/>
          <a:p>
            <a:pPr algn="l"/>
            <a:r>
              <a:rPr lang="kk-KZ" sz="6000" i="1" dirty="0" smtClean="0">
                <a:solidFill>
                  <a:srgbClr val="FF0000"/>
                </a:solidFill>
                <a:latin typeface="Times New Roman" pitchFamily="18" charset="0"/>
                <a:cs typeface="Times New Roman" pitchFamily="18" charset="0"/>
              </a:rPr>
              <a:t>Мақсат:</a:t>
            </a:r>
            <a:endParaRPr lang="ru-RU" sz="6000" i="1"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785926"/>
            <a:ext cx="7854696" cy="4357718"/>
          </a:xfrm>
        </p:spPr>
        <p:txBody>
          <a:bodyPr>
            <a:noAutofit/>
          </a:bodyPr>
          <a:lstStyle/>
          <a:p>
            <a:pPr algn="ctr"/>
            <a:r>
              <a:rPr lang="ru-RU" sz="4000" b="1" dirty="0" err="1" smtClean="0">
                <a:solidFill>
                  <a:srgbClr val="FFFF00"/>
                </a:solidFill>
              </a:rPr>
              <a:t>Жыртық және майдалау</a:t>
            </a:r>
            <a:r>
              <a:rPr lang="ru-RU" sz="4000" b="1" dirty="0" smtClean="0">
                <a:solidFill>
                  <a:srgbClr val="FFFF00"/>
                </a:solidFill>
              </a:rPr>
              <a:t> </a:t>
            </a:r>
            <a:r>
              <a:rPr lang="ru-RU" sz="4000" b="1" dirty="0" err="1" smtClean="0">
                <a:solidFill>
                  <a:srgbClr val="FFFF00"/>
                </a:solidFill>
              </a:rPr>
              <a:t>процесстерiнiң схемалармен</a:t>
            </a:r>
            <a:r>
              <a:rPr lang="ru-RU" sz="4000" b="1" dirty="0" smtClean="0">
                <a:solidFill>
                  <a:srgbClr val="FFFF00"/>
                </a:solidFill>
              </a:rPr>
              <a:t> </a:t>
            </a:r>
            <a:r>
              <a:rPr lang="ru-RU" sz="4000" b="1" dirty="0" err="1" smtClean="0">
                <a:solidFill>
                  <a:srgbClr val="FFFF00"/>
                </a:solidFill>
              </a:rPr>
              <a:t>және тәртiптерiмен </a:t>
            </a:r>
            <a:r>
              <a:rPr lang="ru-RU" sz="4000" b="1" dirty="0" smtClean="0">
                <a:solidFill>
                  <a:srgbClr val="FFFF00"/>
                </a:solidFill>
              </a:rPr>
              <a:t>макарон </a:t>
            </a:r>
            <a:r>
              <a:rPr lang="ru-RU" sz="4000" b="1" dirty="0" err="1" smtClean="0">
                <a:solidFill>
                  <a:srgbClr val="FFFF00"/>
                </a:solidFill>
              </a:rPr>
              <a:t>ұнтақтарын студенттерге</a:t>
            </a:r>
            <a:r>
              <a:rPr lang="ru-RU" sz="4000" b="1" dirty="0" smtClean="0">
                <a:solidFill>
                  <a:srgbClr val="FFFF00"/>
                </a:solidFill>
              </a:rPr>
              <a:t>  </a:t>
            </a:r>
            <a:r>
              <a:rPr lang="ru-RU" sz="4000" b="1" dirty="0" err="1" smtClean="0">
                <a:solidFill>
                  <a:srgbClr val="FFFF00"/>
                </a:solidFill>
              </a:rPr>
              <a:t>таныстыру</a:t>
            </a:r>
            <a:r>
              <a:rPr lang="ru-RU" sz="4000" b="1" dirty="0" smtClean="0">
                <a:solidFill>
                  <a:srgbClr val="FFFF00"/>
                </a:solidFill>
              </a:rPr>
              <a:t>.</a:t>
            </a:r>
          </a:p>
          <a:p>
            <a:pPr algn="ctr"/>
            <a:endParaRPr lang="ru-RU" sz="4000" b="1" dirty="0">
              <a:solidFill>
                <a:srgbClr val="FFFF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rmAutofit fontScale="92500" lnSpcReduction="20000"/>
          </a:bodyPr>
          <a:lstStyle/>
          <a:p>
            <a:pPr algn="ctr"/>
            <a:r>
              <a:rPr lang="kk-KZ" b="1" dirty="0" smtClean="0">
                <a:solidFill>
                  <a:srgbClr val="FF0000"/>
                </a:solidFill>
              </a:rPr>
              <a:t>Бақылау сұрақтары</a:t>
            </a:r>
            <a:r>
              <a:rPr lang="ru-RU" b="1" dirty="0" smtClean="0">
                <a:solidFill>
                  <a:srgbClr val="FF0000"/>
                </a:solidFill>
              </a:rPr>
              <a:t>:</a:t>
            </a:r>
            <a:endParaRPr lang="ru-RU" dirty="0" smtClean="0">
              <a:solidFill>
                <a:srgbClr val="FF0000"/>
              </a:solidFill>
            </a:endParaRPr>
          </a:p>
          <a:p>
            <a:pPr algn="ctr"/>
            <a:r>
              <a:rPr lang="ru-RU" dirty="0" smtClean="0">
                <a:solidFill>
                  <a:srgbClr val="FFFF00"/>
                </a:solidFill>
              </a:rPr>
              <a:t>1 </a:t>
            </a:r>
            <a:r>
              <a:rPr lang="ru-RU" dirty="0" err="1" smtClean="0">
                <a:solidFill>
                  <a:srgbClr val="FFFF00"/>
                </a:solidFill>
              </a:rPr>
              <a:t>Технологиялық сұлбаларының құрастыруын қағида </a:t>
            </a:r>
            <a:r>
              <a:rPr lang="ru-RU" dirty="0" smtClean="0">
                <a:solidFill>
                  <a:srgbClr val="FFFF00"/>
                </a:solidFill>
              </a:rPr>
              <a:t>макарон </a:t>
            </a:r>
            <a:r>
              <a:rPr lang="ru-RU" dirty="0" err="1" smtClean="0">
                <a:solidFill>
                  <a:srgbClr val="FFFF00"/>
                </a:solidFill>
              </a:rPr>
              <a:t>ұнтақтарында</a:t>
            </a:r>
            <a:r>
              <a:rPr lang="ru-RU" dirty="0" smtClean="0">
                <a:solidFill>
                  <a:srgbClr val="FFFF00"/>
                </a:solidFill>
              </a:rPr>
              <a:t>;</a:t>
            </a:r>
          </a:p>
          <a:p>
            <a:pPr algn="ctr"/>
            <a:r>
              <a:rPr lang="ru-RU" dirty="0" smtClean="0">
                <a:solidFill>
                  <a:srgbClr val="FFFF00"/>
                </a:solidFill>
              </a:rPr>
              <a:t>2 </a:t>
            </a:r>
            <a:r>
              <a:rPr lang="ru-RU" dirty="0" err="1" smtClean="0">
                <a:solidFill>
                  <a:srgbClr val="FFFF00"/>
                </a:solidFill>
              </a:rPr>
              <a:t>Жеке</a:t>
            </a:r>
            <a:r>
              <a:rPr lang="ru-RU" dirty="0" smtClean="0">
                <a:solidFill>
                  <a:srgbClr val="FFFF00"/>
                </a:solidFill>
              </a:rPr>
              <a:t> </a:t>
            </a:r>
            <a:r>
              <a:rPr lang="ru-RU" dirty="0" err="1" smtClean="0">
                <a:solidFill>
                  <a:srgbClr val="FFFF00"/>
                </a:solidFill>
              </a:rPr>
              <a:t>жүйелер және кезеңдер бойынша</a:t>
            </a:r>
            <a:r>
              <a:rPr lang="ru-RU" dirty="0" smtClean="0">
                <a:solidFill>
                  <a:srgbClr val="FFFF00"/>
                </a:solidFill>
              </a:rPr>
              <a:t> </a:t>
            </a:r>
            <a:r>
              <a:rPr lang="ru-RU" dirty="0" err="1" smtClean="0">
                <a:solidFill>
                  <a:srgbClr val="FFFF00"/>
                </a:solidFill>
              </a:rPr>
              <a:t>жаншып</a:t>
            </a:r>
            <a:r>
              <a:rPr lang="ru-RU" dirty="0" smtClean="0">
                <a:solidFill>
                  <a:srgbClr val="FFFF00"/>
                </a:solidFill>
              </a:rPr>
              <a:t> </a:t>
            </a:r>
            <a:r>
              <a:rPr lang="ru-RU" dirty="0" err="1" smtClean="0">
                <a:solidFill>
                  <a:srgbClr val="FFFF00"/>
                </a:solidFill>
              </a:rPr>
              <a:t>қақтау сызық және сүзетiн беттiң үлестiрiлуi </a:t>
            </a:r>
            <a:r>
              <a:rPr lang="ru-RU" dirty="0" smtClean="0">
                <a:solidFill>
                  <a:srgbClr val="FFFF00"/>
                </a:solidFill>
              </a:rPr>
              <a:t>макарон </a:t>
            </a:r>
            <a:r>
              <a:rPr lang="ru-RU" dirty="0" err="1" smtClean="0">
                <a:solidFill>
                  <a:srgbClr val="FFFF00"/>
                </a:solidFill>
              </a:rPr>
              <a:t>ұнтақтарында</a:t>
            </a:r>
            <a:r>
              <a:rPr lang="ru-RU" dirty="0" smtClean="0">
                <a:solidFill>
                  <a:srgbClr val="FFFF00"/>
                </a:solidFill>
              </a:rPr>
              <a:t>;</a:t>
            </a:r>
          </a:p>
          <a:p>
            <a:pPr algn="ctr"/>
            <a:r>
              <a:rPr lang="ru-RU" dirty="0" smtClean="0">
                <a:solidFill>
                  <a:srgbClr val="FFFF00"/>
                </a:solidFill>
              </a:rPr>
              <a:t>3 </a:t>
            </a:r>
            <a:r>
              <a:rPr lang="ru-RU" dirty="0" err="1" smtClean="0">
                <a:solidFill>
                  <a:srgbClr val="FFFF00"/>
                </a:solidFill>
              </a:rPr>
              <a:t>Жабдыққа кеңес берiлетiн</a:t>
            </a:r>
            <a:r>
              <a:rPr lang="ru-RU" dirty="0" smtClean="0">
                <a:solidFill>
                  <a:srgbClr val="FFFF00"/>
                </a:solidFill>
              </a:rPr>
              <a:t> </a:t>
            </a:r>
            <a:r>
              <a:rPr lang="ru-RU" dirty="0" err="1" smtClean="0">
                <a:solidFill>
                  <a:srgbClr val="FFFF00"/>
                </a:solidFill>
              </a:rPr>
              <a:t>орташа</a:t>
            </a:r>
            <a:r>
              <a:rPr lang="ru-RU" dirty="0" smtClean="0">
                <a:solidFill>
                  <a:srgbClr val="FFFF00"/>
                </a:solidFill>
              </a:rPr>
              <a:t> </a:t>
            </a:r>
            <a:r>
              <a:rPr lang="ru-RU" dirty="0" err="1" smtClean="0">
                <a:solidFill>
                  <a:srgbClr val="FFFF00"/>
                </a:solidFill>
              </a:rPr>
              <a:t>меншiктi</a:t>
            </a:r>
            <a:r>
              <a:rPr lang="ru-RU" dirty="0" smtClean="0">
                <a:solidFill>
                  <a:srgbClr val="FFFF00"/>
                </a:solidFill>
              </a:rPr>
              <a:t> </a:t>
            </a:r>
            <a:r>
              <a:rPr lang="ru-RU" dirty="0" err="1" smtClean="0">
                <a:solidFill>
                  <a:srgbClr val="FFFF00"/>
                </a:solidFill>
              </a:rPr>
              <a:t>жүктемелер </a:t>
            </a:r>
            <a:r>
              <a:rPr lang="ru-RU" dirty="0" smtClean="0">
                <a:solidFill>
                  <a:srgbClr val="FFFF00"/>
                </a:solidFill>
              </a:rPr>
              <a:t>макарон </a:t>
            </a:r>
            <a:r>
              <a:rPr lang="ru-RU" dirty="0" err="1" smtClean="0">
                <a:solidFill>
                  <a:srgbClr val="FFFF00"/>
                </a:solidFill>
              </a:rPr>
              <a:t>ұнтақтарында</a:t>
            </a:r>
            <a:r>
              <a:rPr lang="ru-RU" dirty="0" smtClean="0">
                <a:solidFill>
                  <a:srgbClr val="FFFF00"/>
                </a:solidFill>
              </a:rPr>
              <a:t>;</a:t>
            </a:r>
          </a:p>
          <a:p>
            <a:pPr algn="ctr"/>
            <a:r>
              <a:rPr lang="ru-RU" dirty="0" smtClean="0">
                <a:solidFill>
                  <a:srgbClr val="FFFF00"/>
                </a:solidFill>
              </a:rPr>
              <a:t>4 </a:t>
            </a:r>
            <a:r>
              <a:rPr lang="ru-RU" dirty="0" err="1" smtClean="0">
                <a:solidFill>
                  <a:srgbClr val="FFFF00"/>
                </a:solidFill>
              </a:rPr>
              <a:t>Ұнтақтарда жұмсақ және қатты бидайдың өнiмдер және ұнның круподунстовыхы</a:t>
            </a:r>
            <a:r>
              <a:rPr lang="ru-RU" dirty="0" smtClean="0">
                <a:solidFill>
                  <a:srgbClr val="FFFF00"/>
                </a:solidFill>
              </a:rPr>
              <a:t> </a:t>
            </a:r>
            <a:r>
              <a:rPr lang="ru-RU" dirty="0" err="1" smtClean="0">
                <a:solidFill>
                  <a:srgbClr val="FFFF00"/>
                </a:solidFill>
              </a:rPr>
              <a:t>I-шi</a:t>
            </a:r>
            <a:r>
              <a:rPr lang="ru-RU" dirty="0" smtClean="0">
                <a:solidFill>
                  <a:srgbClr val="FFFF00"/>
                </a:solidFill>
              </a:rPr>
              <a:t> - </a:t>
            </a:r>
            <a:r>
              <a:rPr lang="ru-RU" dirty="0" err="1" smtClean="0">
                <a:solidFill>
                  <a:srgbClr val="FFFF00"/>
                </a:solidFill>
              </a:rPr>
              <a:t>жыртық жүйелер</a:t>
            </a:r>
            <a:r>
              <a:rPr lang="ru-RU" dirty="0" smtClean="0">
                <a:solidFill>
                  <a:srgbClr val="FFFF00"/>
                </a:solidFill>
              </a:rPr>
              <a:t>, </a:t>
            </a:r>
            <a:r>
              <a:rPr lang="ru-RU" dirty="0" err="1" smtClean="0">
                <a:solidFill>
                  <a:srgbClr val="FFFF00"/>
                </a:solidFill>
              </a:rPr>
              <a:t>шамамен</a:t>
            </a:r>
            <a:r>
              <a:rPr lang="ru-RU" dirty="0" smtClean="0">
                <a:solidFill>
                  <a:srgbClr val="FFFF00"/>
                </a:solidFill>
              </a:rPr>
              <a:t> </a:t>
            </a:r>
            <a:r>
              <a:rPr lang="ru-RU" dirty="0" err="1" smtClean="0">
                <a:solidFill>
                  <a:srgbClr val="FFFF00"/>
                </a:solidFill>
              </a:rPr>
              <a:t>шығуларға ұсақтаудың тәртiптерi</a:t>
            </a:r>
            <a:r>
              <a:rPr lang="ru-RU" dirty="0" smtClean="0">
                <a:solidFill>
                  <a:srgbClr val="FFFF00"/>
                </a:solidFill>
              </a:rPr>
              <a:t>;</a:t>
            </a:r>
          </a:p>
          <a:p>
            <a:pPr algn="ctr"/>
            <a:r>
              <a:rPr lang="ru-RU" dirty="0" smtClean="0">
                <a:solidFill>
                  <a:srgbClr val="FFFF00"/>
                </a:solidFill>
              </a:rPr>
              <a:t>5 </a:t>
            </a:r>
            <a:r>
              <a:rPr lang="ru-RU" dirty="0" err="1" smtClean="0">
                <a:solidFill>
                  <a:srgbClr val="FFFF00"/>
                </a:solidFill>
              </a:rPr>
              <a:t>Жыртық жүйелердiң вальцтерiн</a:t>
            </a:r>
            <a:r>
              <a:rPr lang="ru-RU" dirty="0" smtClean="0">
                <a:solidFill>
                  <a:srgbClr val="FFFF00"/>
                </a:solidFill>
              </a:rPr>
              <a:t> </a:t>
            </a:r>
            <a:r>
              <a:rPr lang="ru-RU" dirty="0" err="1" smtClean="0">
                <a:solidFill>
                  <a:srgbClr val="FFFF00"/>
                </a:solidFill>
              </a:rPr>
              <a:t>техникалық мiнездеме</a:t>
            </a:r>
            <a:r>
              <a:rPr lang="ru-RU" dirty="0" smtClean="0">
                <a:solidFill>
                  <a:srgbClr val="FFFF00"/>
                </a:solidFill>
              </a:rPr>
              <a:t> макарон </a:t>
            </a:r>
            <a:r>
              <a:rPr lang="ru-RU" dirty="0" err="1" smtClean="0">
                <a:solidFill>
                  <a:srgbClr val="FFFF00"/>
                </a:solidFill>
              </a:rPr>
              <a:t>ұнтақтарында</a:t>
            </a:r>
            <a:r>
              <a:rPr lang="ru-RU" dirty="0" smtClean="0">
                <a:solidFill>
                  <a:srgbClr val="FFFF00"/>
                </a:solidFill>
              </a:rPr>
              <a:t>;</a:t>
            </a:r>
          </a:p>
          <a:p>
            <a:pPr algn="ctr"/>
            <a:r>
              <a:rPr lang="ru-RU" dirty="0" smtClean="0">
                <a:solidFill>
                  <a:srgbClr val="FFFF00"/>
                </a:solidFill>
              </a:rPr>
              <a:t>6 </a:t>
            </a:r>
            <a:r>
              <a:rPr lang="ru-RU" dirty="0" err="1" smtClean="0">
                <a:solidFill>
                  <a:srgbClr val="FFFF00"/>
                </a:solidFill>
              </a:rPr>
              <a:t>Тегiстеттiр</a:t>
            </a:r>
            <a:r>
              <a:rPr lang="ru-RU" dirty="0" smtClean="0">
                <a:solidFill>
                  <a:srgbClr val="FFFF00"/>
                </a:solidFill>
              </a:rPr>
              <a:t> </a:t>
            </a:r>
            <a:r>
              <a:rPr lang="ru-RU" dirty="0" err="1" smtClean="0">
                <a:solidFill>
                  <a:srgbClr val="FFFF00"/>
                </a:solidFill>
              </a:rPr>
              <a:t>және сүзiп ұшыратын процесстердi</a:t>
            </a:r>
            <a:r>
              <a:rPr lang="ru-RU" dirty="0" smtClean="0">
                <a:solidFill>
                  <a:srgbClr val="FFFF00"/>
                </a:solidFill>
              </a:rPr>
              <a:t> </a:t>
            </a:r>
            <a:r>
              <a:rPr lang="ru-RU" dirty="0" err="1" smtClean="0">
                <a:solidFill>
                  <a:srgbClr val="FFFF00"/>
                </a:solidFill>
              </a:rPr>
              <a:t>ерекшелiктер</a:t>
            </a:r>
            <a:r>
              <a:rPr lang="ru-RU" dirty="0" smtClean="0">
                <a:solidFill>
                  <a:srgbClr val="FFFF00"/>
                </a:solidFill>
              </a:rPr>
              <a:t>;</a:t>
            </a:r>
          </a:p>
          <a:p>
            <a:pPr algn="ctr"/>
            <a:r>
              <a:rPr lang="ru-RU" dirty="0" smtClean="0">
                <a:solidFill>
                  <a:srgbClr val="FFFF00"/>
                </a:solidFill>
              </a:rPr>
              <a:t>7 </a:t>
            </a:r>
            <a:r>
              <a:rPr lang="ru-RU" dirty="0" err="1" smtClean="0">
                <a:solidFill>
                  <a:srgbClr val="FFFF00"/>
                </a:solidFill>
              </a:rPr>
              <a:t>Тегiстеттiр</a:t>
            </a:r>
            <a:r>
              <a:rPr lang="ru-RU" dirty="0" smtClean="0">
                <a:solidFill>
                  <a:srgbClr val="FFFF00"/>
                </a:solidFill>
              </a:rPr>
              <a:t> </a:t>
            </a:r>
            <a:r>
              <a:rPr lang="ru-RU" dirty="0" err="1" smtClean="0">
                <a:solidFill>
                  <a:srgbClr val="FFFF00"/>
                </a:solidFill>
              </a:rPr>
              <a:t>және майдалау</a:t>
            </a:r>
            <a:r>
              <a:rPr lang="ru-RU" dirty="0" smtClean="0">
                <a:solidFill>
                  <a:srgbClr val="FFFF00"/>
                </a:solidFill>
              </a:rPr>
              <a:t> </a:t>
            </a:r>
            <a:r>
              <a:rPr lang="ru-RU" dirty="0" err="1" smtClean="0">
                <a:solidFill>
                  <a:srgbClr val="FFFF00"/>
                </a:solidFill>
              </a:rPr>
              <a:t>жүйелерiнiң жұмыс тәртiптерi</a:t>
            </a:r>
            <a:r>
              <a:rPr lang="ru-RU" dirty="0" smtClean="0">
                <a:solidFill>
                  <a:srgbClr val="FFFF00"/>
                </a:solidFill>
              </a:rPr>
              <a:t>.</a:t>
            </a:r>
          </a:p>
          <a:p>
            <a:r>
              <a:rPr lang="ru-RU" dirty="0" smtClean="0"/>
              <a:t> </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428604"/>
            <a:ext cx="3467096" cy="1271582"/>
          </a:xfrm>
        </p:spPr>
        <p:txBody>
          <a:bodyPr>
            <a:normAutofit fontScale="90000"/>
          </a:bodyPr>
          <a:lstStyle/>
          <a:p>
            <a:pPr algn="l"/>
            <a:r>
              <a:rPr lang="kk-KZ" sz="6000" i="1" dirty="0" smtClean="0">
                <a:solidFill>
                  <a:srgbClr val="FF0000"/>
                </a:solidFill>
                <a:latin typeface="Times New Roman" pitchFamily="18" charset="0"/>
                <a:cs typeface="Times New Roman" pitchFamily="18" charset="0"/>
              </a:rPr>
              <a:t>Жоспар:</a:t>
            </a:r>
            <a:r>
              <a:rPr lang="ru-RU" sz="6000" i="1" dirty="0" smtClean="0">
                <a:solidFill>
                  <a:srgbClr val="FF0000"/>
                </a:solidFill>
                <a:latin typeface="Times New Roman" pitchFamily="18" charset="0"/>
                <a:cs typeface="Times New Roman" pitchFamily="18" charset="0"/>
              </a:rPr>
              <a:t/>
            </a:r>
            <a:br>
              <a:rPr lang="ru-RU" sz="6000" i="1" dirty="0" smtClean="0">
                <a:solidFill>
                  <a:srgbClr val="FF0000"/>
                </a:solidFill>
                <a:latin typeface="Times New Roman" pitchFamily="18" charset="0"/>
                <a:cs typeface="Times New Roman" pitchFamily="18" charset="0"/>
              </a:rPr>
            </a:br>
            <a:endParaRPr lang="ru-RU" sz="6000" i="1"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00034" y="1214422"/>
            <a:ext cx="8253442" cy="5286412"/>
          </a:xfrm>
        </p:spPr>
        <p:txBody>
          <a:bodyPr>
            <a:normAutofit fontScale="92500"/>
          </a:bodyPr>
          <a:lstStyle/>
          <a:p>
            <a:pPr algn="ctr"/>
            <a:r>
              <a:rPr lang="kk-KZ" b="1" dirty="0" smtClean="0">
                <a:solidFill>
                  <a:srgbClr val="FFFF00"/>
                </a:solidFill>
              </a:rPr>
              <a:t>1 Жеке жүйелер және кезеңдер бойынша технологиялық сұлбаларының құрастыруын қағида, жаншып қақтау сызық және сүзетiн беттiң үлестiрiлуi; </a:t>
            </a:r>
            <a:endParaRPr lang="ru-RU" b="1" dirty="0" smtClean="0">
              <a:solidFill>
                <a:srgbClr val="FFFF00"/>
              </a:solidFill>
            </a:endParaRPr>
          </a:p>
          <a:p>
            <a:pPr algn="ctr"/>
            <a:r>
              <a:rPr lang="kk-KZ" b="1" dirty="0" smtClean="0">
                <a:solidFill>
                  <a:srgbClr val="FFFF00"/>
                </a:solidFill>
              </a:rPr>
              <a:t>2 Жыртық жүйелердiң вальцтерiнің техникалық мiнездемесі;</a:t>
            </a:r>
            <a:endParaRPr lang="ru-RU" b="1" dirty="0" smtClean="0">
              <a:solidFill>
                <a:srgbClr val="FFFF00"/>
              </a:solidFill>
            </a:endParaRPr>
          </a:p>
          <a:p>
            <a:pPr algn="ctr"/>
            <a:r>
              <a:rPr lang="kk-KZ" b="1" dirty="0" smtClean="0">
                <a:solidFill>
                  <a:srgbClr val="FFFF00"/>
                </a:solidFill>
              </a:rPr>
              <a:t>3 Ұнтақтарда жұмсақ және қатты бидайдың өнiмдерін және ұнның круподунстовый  I-шi - жыртық жүйелер, шамамен шығуларға ұсақтаудың тәртiптерi;</a:t>
            </a:r>
            <a:endParaRPr lang="ru-RU" b="1" dirty="0" smtClean="0">
              <a:solidFill>
                <a:srgbClr val="FFFF00"/>
              </a:solidFill>
            </a:endParaRPr>
          </a:p>
          <a:p>
            <a:pPr algn="ctr"/>
            <a:r>
              <a:rPr lang="kk-KZ" b="1" dirty="0" smtClean="0">
                <a:solidFill>
                  <a:srgbClr val="FFFF00"/>
                </a:solidFill>
              </a:rPr>
              <a:t>4 Тегiстеттiр және сүзiп ұшыратын процесстердiң ерекшелiктері;</a:t>
            </a:r>
            <a:endParaRPr lang="ru-RU" b="1" dirty="0" smtClean="0">
              <a:solidFill>
                <a:srgbClr val="FFFF00"/>
              </a:solidFill>
            </a:endParaRPr>
          </a:p>
          <a:p>
            <a:pPr algn="ctr"/>
            <a:r>
              <a:rPr lang="ru-RU" b="1" dirty="0" smtClean="0">
                <a:solidFill>
                  <a:srgbClr val="FFFF00"/>
                </a:solidFill>
              </a:rPr>
              <a:t>5 </a:t>
            </a:r>
            <a:r>
              <a:rPr lang="ru-RU" b="1" dirty="0" err="1" smtClean="0">
                <a:solidFill>
                  <a:srgbClr val="FFFF00"/>
                </a:solidFill>
              </a:rPr>
              <a:t>Тегiстеттiр</a:t>
            </a:r>
            <a:r>
              <a:rPr lang="ru-RU" b="1" dirty="0" smtClean="0">
                <a:solidFill>
                  <a:srgbClr val="FFFF00"/>
                </a:solidFill>
              </a:rPr>
              <a:t> </a:t>
            </a:r>
            <a:r>
              <a:rPr lang="ru-RU" b="1" dirty="0" err="1" smtClean="0">
                <a:solidFill>
                  <a:srgbClr val="FFFF00"/>
                </a:solidFill>
              </a:rPr>
              <a:t>және майдалау</a:t>
            </a:r>
            <a:r>
              <a:rPr lang="ru-RU" b="1" dirty="0" smtClean="0">
                <a:solidFill>
                  <a:srgbClr val="FFFF00"/>
                </a:solidFill>
              </a:rPr>
              <a:t> </a:t>
            </a:r>
            <a:r>
              <a:rPr lang="ru-RU" b="1" dirty="0" err="1" smtClean="0">
                <a:solidFill>
                  <a:srgbClr val="FFFF00"/>
                </a:solidFill>
              </a:rPr>
              <a:t>жүйелерiнiң жұмыс тәртiптерi</a:t>
            </a:r>
            <a:r>
              <a:rPr lang="ru-RU" b="1" dirty="0" smtClean="0">
                <a:solidFill>
                  <a:srgbClr val="FFFF00"/>
                </a:solidFill>
              </a:rPr>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642918"/>
            <a:ext cx="7851648" cy="5857916"/>
          </a:xfrm>
        </p:spPr>
        <p:txBody>
          <a:bodyPr>
            <a:normAutofit fontScale="90000"/>
          </a:bodyPr>
          <a:lstStyle/>
          <a:p>
            <a:pPr algn="ctr"/>
            <a:r>
              <a:rPr lang="kk-KZ" i="1" dirty="0" smtClean="0">
                <a:solidFill>
                  <a:srgbClr val="FF0000"/>
                </a:solidFill>
              </a:rPr>
              <a:t>Жеке жүйелер және кезеңдер бойынша технологиялық сұлбаларының құрастыруын қағида, жаншып қақтау сызық және сүзетiн беттiң үлестiрiлуi; </a:t>
            </a:r>
            <a:endParaRPr lang="ru-RU" i="1"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rmAutofit/>
          </a:bodyPr>
          <a:lstStyle/>
          <a:p>
            <a:pPr algn="ctr"/>
            <a:r>
              <a:rPr lang="kk-KZ" b="1" dirty="0" smtClean="0"/>
              <a:t>Жеке жүйелер және кезеңдер бойынша технологиялық сұлбаларының құрастыруын қағида, жаншып қақтау сызық және сүзетiн беттiң үлестiрiлуi; жабдыққа кеңес берiлетiн орташа меншiктi жүктемелер макарон ұнтақтарында.</a:t>
            </a:r>
            <a:endParaRPr lang="ru-RU" b="1" dirty="0" smtClean="0"/>
          </a:p>
          <a:p>
            <a:pPr algn="ctr"/>
            <a:r>
              <a:rPr lang="ru-RU" b="1" dirty="0" smtClean="0"/>
              <a:t>Макарон </a:t>
            </a:r>
            <a:r>
              <a:rPr lang="ru-RU" b="1" dirty="0" err="1" smtClean="0"/>
              <a:t>Крупкиiнiң таңдауы </a:t>
            </a:r>
            <a:r>
              <a:rPr lang="ru-RU" b="1" dirty="0" smtClean="0"/>
              <a:t>бар </a:t>
            </a:r>
            <a:r>
              <a:rPr lang="ru-RU" b="1" dirty="0" err="1" smtClean="0"/>
              <a:t>наубай</a:t>
            </a:r>
            <a:r>
              <a:rPr lang="ru-RU" b="1" dirty="0" smtClean="0"/>
              <a:t> </a:t>
            </a:r>
            <a:r>
              <a:rPr lang="ru-RU" b="1" dirty="0" err="1" smtClean="0"/>
              <a:t>ұнтақтары үшiн кемiнде</a:t>
            </a:r>
            <a:r>
              <a:rPr lang="ru-RU" b="1" dirty="0" smtClean="0"/>
              <a:t> 27 %-</a:t>
            </a:r>
            <a:r>
              <a:rPr lang="ru-RU" b="1" dirty="0" err="1" smtClean="0"/>
              <a:t>шi</a:t>
            </a:r>
            <a:r>
              <a:rPr lang="ru-RU" b="1" dirty="0" smtClean="0"/>
              <a:t> </a:t>
            </a:r>
            <a:r>
              <a:rPr lang="ru-RU" b="1" dirty="0" err="1" smtClean="0"/>
              <a:t>кемiнде</a:t>
            </a:r>
            <a:r>
              <a:rPr lang="ru-RU" b="1" dirty="0" smtClean="0"/>
              <a:t> 50 %-</a:t>
            </a:r>
            <a:r>
              <a:rPr lang="ru-RU" b="1" dirty="0" err="1" smtClean="0"/>
              <a:t>шi</a:t>
            </a:r>
            <a:r>
              <a:rPr lang="ru-RU" b="1" dirty="0" smtClean="0"/>
              <a:t> </a:t>
            </a:r>
            <a:r>
              <a:rPr lang="ru-RU" b="1" dirty="0" err="1" smtClean="0"/>
              <a:t>шыны</a:t>
            </a:r>
            <a:r>
              <a:rPr lang="ru-RU" b="1" dirty="0" smtClean="0"/>
              <a:t> </a:t>
            </a:r>
            <a:r>
              <a:rPr lang="ru-RU" b="1" dirty="0" err="1" smtClean="0"/>
              <a:t>тәрiздiгiмен және шикi</a:t>
            </a:r>
            <a:r>
              <a:rPr lang="ru-RU" b="1" dirty="0" smtClean="0"/>
              <a:t> </a:t>
            </a:r>
            <a:r>
              <a:rPr lang="ru-RU" b="1" dirty="0" err="1" smtClean="0"/>
              <a:t>күйiнде болжырдың мазмұнымен бидайды</a:t>
            </a:r>
            <a:r>
              <a:rPr lang="ru-RU" b="1" dirty="0" smtClean="0"/>
              <a:t> </a:t>
            </a:r>
            <a:r>
              <a:rPr lang="ru-RU" b="1" dirty="0" err="1" smtClean="0"/>
              <a:t>пайдалануға ұсынылады.</a:t>
            </a:r>
            <a:r>
              <a:rPr lang="ru-RU" b="1" dirty="0" smtClean="0"/>
              <a:t> </a:t>
            </a:r>
            <a:r>
              <a:rPr lang="ru-RU" b="1" dirty="0" err="1" smtClean="0"/>
              <a:t>Ұнтақтың технологиялық сұлбасы ерте</a:t>
            </a:r>
            <a:r>
              <a:rPr lang="ru-RU" b="1" dirty="0" smtClean="0"/>
              <a:t> </a:t>
            </a:r>
            <a:r>
              <a:rPr lang="ru-RU" b="1" dirty="0" err="1" smtClean="0"/>
              <a:t>қарап шығатын наубай</a:t>
            </a:r>
            <a:r>
              <a:rPr lang="ru-RU" b="1" dirty="0" smtClean="0"/>
              <a:t> аз </a:t>
            </a:r>
            <a:r>
              <a:rPr lang="ru-RU" b="1" dirty="0" err="1" smtClean="0"/>
              <a:t>айырмашылығы болады</a:t>
            </a:r>
            <a:r>
              <a:rPr lang="ru-RU" b="1" dirty="0" smtClean="0"/>
              <a:t>. Макарон </a:t>
            </a:r>
            <a:r>
              <a:rPr lang="ru-RU" b="1" dirty="0" err="1" smtClean="0"/>
              <a:t>Крупкиi</a:t>
            </a:r>
            <a:r>
              <a:rPr lang="ru-RU" b="1" dirty="0" smtClean="0"/>
              <a:t> </a:t>
            </a:r>
            <a:r>
              <a:rPr lang="ru-RU" b="1" dirty="0" err="1" smtClean="0"/>
              <a:t>және жоғарғы сорттың ұнының таңдауды қажеттiлiгiмен байланысты</a:t>
            </a:r>
            <a:r>
              <a:rPr lang="ru-RU" b="1" dirty="0" smtClean="0"/>
              <a:t> </a:t>
            </a:r>
            <a:r>
              <a:rPr lang="ru-RU" b="1" dirty="0" err="1" smtClean="0"/>
              <a:t>жоғары сапалы</a:t>
            </a:r>
            <a:r>
              <a:rPr lang="ru-RU" b="1" dirty="0" smtClean="0"/>
              <a:t> </a:t>
            </a:r>
            <a:r>
              <a:rPr lang="ru-RU" b="1" dirty="0" err="1" smtClean="0"/>
              <a:t>әжiктерде және дунсттер</a:t>
            </a:r>
            <a:r>
              <a:rPr lang="ru-RU" b="1" dirty="0" smtClean="0"/>
              <a:t> </a:t>
            </a:r>
            <a:r>
              <a:rPr lang="ru-RU" b="1" dirty="0" err="1" smtClean="0"/>
              <a:t>қажеттiк өседi</a:t>
            </a:r>
            <a:r>
              <a:rPr lang="ru-RU" b="1" dirty="0" smtClean="0"/>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rmAutofit fontScale="92500"/>
          </a:bodyPr>
          <a:lstStyle/>
          <a:p>
            <a:pPr algn="ctr"/>
            <a:r>
              <a:rPr lang="ru-RU" b="1" dirty="0" err="1" smtClean="0">
                <a:solidFill>
                  <a:srgbClr val="FFFF00"/>
                </a:solidFill>
              </a:rPr>
              <a:t>Тегiстеттiр</a:t>
            </a:r>
            <a:r>
              <a:rPr lang="ru-RU" b="1" dirty="0" smtClean="0">
                <a:solidFill>
                  <a:srgbClr val="FFFF00"/>
                </a:solidFill>
              </a:rPr>
              <a:t> </a:t>
            </a:r>
            <a:r>
              <a:rPr lang="ru-RU" b="1" dirty="0" err="1" smtClean="0">
                <a:solidFill>
                  <a:srgbClr val="FFFF00"/>
                </a:solidFill>
              </a:rPr>
              <a:t>процессi</a:t>
            </a:r>
            <a:r>
              <a:rPr lang="ru-RU" b="1" dirty="0" smtClean="0">
                <a:solidFill>
                  <a:srgbClr val="FFFF00"/>
                </a:solidFill>
              </a:rPr>
              <a:t> </a:t>
            </a:r>
            <a:r>
              <a:rPr lang="ru-RU" b="1" dirty="0" err="1" smtClean="0">
                <a:solidFill>
                  <a:srgbClr val="FFFF00"/>
                </a:solidFill>
              </a:rPr>
              <a:t>сондықтан дамыған технологиялық сұлбасы бойынша</a:t>
            </a:r>
            <a:r>
              <a:rPr lang="ru-RU" b="1" dirty="0" smtClean="0">
                <a:solidFill>
                  <a:srgbClr val="FFFF00"/>
                </a:solidFill>
              </a:rPr>
              <a:t> </a:t>
            </a:r>
            <a:r>
              <a:rPr lang="ru-RU" b="1" dirty="0" err="1" smtClean="0">
                <a:solidFill>
                  <a:srgbClr val="FFFF00"/>
                </a:solidFill>
              </a:rPr>
              <a:t>iске</a:t>
            </a:r>
            <a:r>
              <a:rPr lang="ru-RU" b="1" dirty="0" smtClean="0">
                <a:solidFill>
                  <a:srgbClr val="FFFF00"/>
                </a:solidFill>
              </a:rPr>
              <a:t> </a:t>
            </a:r>
            <a:r>
              <a:rPr lang="ru-RU" b="1" dirty="0" err="1" smtClean="0">
                <a:solidFill>
                  <a:srgbClr val="FFFF00"/>
                </a:solidFill>
              </a:rPr>
              <a:t>асады</a:t>
            </a:r>
            <a:r>
              <a:rPr lang="ru-RU" b="1" dirty="0" smtClean="0">
                <a:solidFill>
                  <a:srgbClr val="FFFF00"/>
                </a:solidFill>
              </a:rPr>
              <a:t>, </a:t>
            </a:r>
            <a:r>
              <a:rPr lang="ru-RU" b="1" dirty="0" err="1" smtClean="0">
                <a:solidFill>
                  <a:srgbClr val="FFFF00"/>
                </a:solidFill>
              </a:rPr>
              <a:t>бұдыр бетi</a:t>
            </a:r>
            <a:r>
              <a:rPr lang="ru-RU" b="1" dirty="0" smtClean="0">
                <a:solidFill>
                  <a:srgbClr val="FFFF00"/>
                </a:solidFill>
              </a:rPr>
              <a:t> бар </a:t>
            </a:r>
            <a:r>
              <a:rPr lang="ru-RU" b="1" dirty="0" err="1" smtClean="0">
                <a:solidFill>
                  <a:srgbClr val="FFFF00"/>
                </a:solidFill>
              </a:rPr>
              <a:t>белдiктер</a:t>
            </a:r>
            <a:r>
              <a:rPr lang="ru-RU" b="1" dirty="0" smtClean="0">
                <a:solidFill>
                  <a:srgbClr val="FFFF00"/>
                </a:solidFill>
              </a:rPr>
              <a:t> </a:t>
            </a:r>
            <a:r>
              <a:rPr lang="ru-RU" b="1" dirty="0" err="1" smtClean="0">
                <a:solidFill>
                  <a:srgbClr val="FFFF00"/>
                </a:solidFill>
              </a:rPr>
              <a:t>және ұсақтаудың </a:t>
            </a:r>
            <a:r>
              <a:rPr lang="ru-RU" b="1" dirty="0" smtClean="0">
                <a:solidFill>
                  <a:srgbClr val="FFFF00"/>
                </a:solidFill>
              </a:rPr>
              <a:t>(аз </a:t>
            </a:r>
            <a:r>
              <a:rPr lang="ru-RU" b="1" dirty="0" err="1" smtClean="0">
                <a:solidFill>
                  <a:srgbClr val="FFFF00"/>
                </a:solidFill>
              </a:rPr>
              <a:t>қарқынды </a:t>
            </a:r>
            <a:r>
              <a:rPr lang="ru-RU" b="1" dirty="0" smtClean="0">
                <a:solidFill>
                  <a:srgbClr val="FFFF00"/>
                </a:solidFill>
              </a:rPr>
              <a:t>) </a:t>
            </a:r>
            <a:r>
              <a:rPr lang="ru-RU" b="1" dirty="0" err="1" smtClean="0">
                <a:solidFill>
                  <a:srgbClr val="FFFF00"/>
                </a:solidFill>
              </a:rPr>
              <a:t>биiк</a:t>
            </a:r>
            <a:r>
              <a:rPr lang="ru-RU" b="1" dirty="0" smtClean="0">
                <a:solidFill>
                  <a:srgbClr val="FFFF00"/>
                </a:solidFill>
              </a:rPr>
              <a:t> </a:t>
            </a:r>
            <a:r>
              <a:rPr lang="ru-RU" b="1" dirty="0" err="1" smtClean="0">
                <a:solidFill>
                  <a:srgbClr val="FFFF00"/>
                </a:solidFill>
              </a:rPr>
              <a:t>тәртiптерi мелющихты</a:t>
            </a:r>
            <a:r>
              <a:rPr lang="ru-RU" b="1" dirty="0" smtClean="0">
                <a:solidFill>
                  <a:srgbClr val="FFFF00"/>
                </a:solidFill>
              </a:rPr>
              <a:t> </a:t>
            </a:r>
            <a:r>
              <a:rPr lang="ru-RU" b="1" dirty="0" err="1" smtClean="0">
                <a:solidFill>
                  <a:srgbClr val="FFFF00"/>
                </a:solidFill>
              </a:rPr>
              <a:t>қолданып</a:t>
            </a:r>
            <a:r>
              <a:rPr lang="ru-RU" b="1" dirty="0" smtClean="0">
                <a:solidFill>
                  <a:srgbClr val="FFFF00"/>
                </a:solidFill>
              </a:rPr>
              <a:t>. </a:t>
            </a:r>
            <a:r>
              <a:rPr lang="ru-RU" b="1" dirty="0" err="1" smtClean="0">
                <a:solidFill>
                  <a:srgbClr val="FFFF00"/>
                </a:solidFill>
              </a:rPr>
              <a:t>Бұл жыртық процесстiң байытылған әжiктерiнiң қосымша майда</a:t>
            </a:r>
            <a:r>
              <a:rPr lang="ru-RU" b="1" dirty="0" smtClean="0">
                <a:solidFill>
                  <a:srgbClr val="FFFF00"/>
                </a:solidFill>
              </a:rPr>
              <a:t> </a:t>
            </a:r>
            <a:r>
              <a:rPr lang="ru-RU" b="1" dirty="0" err="1" smtClean="0">
                <a:solidFill>
                  <a:srgbClr val="FFFF00"/>
                </a:solidFill>
              </a:rPr>
              <a:t>Крупкилерi</a:t>
            </a:r>
            <a:r>
              <a:rPr lang="ru-RU" b="1" dirty="0" smtClean="0">
                <a:solidFill>
                  <a:srgbClr val="FFFF00"/>
                </a:solidFill>
              </a:rPr>
              <a:t> </a:t>
            </a:r>
            <a:r>
              <a:rPr lang="ru-RU" b="1" dirty="0" err="1" smtClean="0">
                <a:solidFill>
                  <a:srgbClr val="FFFF00"/>
                </a:solidFill>
              </a:rPr>
              <a:t>және жоғарғы сорттың </a:t>
            </a:r>
            <a:r>
              <a:rPr lang="ru-RU" b="1" dirty="0" smtClean="0">
                <a:solidFill>
                  <a:srgbClr val="FFFF00"/>
                </a:solidFill>
              </a:rPr>
              <a:t>макарон </a:t>
            </a:r>
            <a:r>
              <a:rPr lang="ru-RU" b="1" dirty="0" err="1" smtClean="0">
                <a:solidFill>
                  <a:srgbClr val="FFFF00"/>
                </a:solidFill>
              </a:rPr>
              <a:t>ұнының құрастыруы үшiн сөндiруден кейiн</a:t>
            </a:r>
            <a:r>
              <a:rPr lang="ru-RU" b="1" dirty="0" smtClean="0">
                <a:solidFill>
                  <a:srgbClr val="FFFF00"/>
                </a:solidFill>
              </a:rPr>
              <a:t> </a:t>
            </a:r>
            <a:r>
              <a:rPr lang="ru-RU" b="1" dirty="0" err="1" smtClean="0">
                <a:solidFill>
                  <a:srgbClr val="FFFF00"/>
                </a:solidFill>
              </a:rPr>
              <a:t>қолдануға болатын</a:t>
            </a:r>
            <a:r>
              <a:rPr lang="ru-RU" b="1" dirty="0" smtClean="0">
                <a:solidFill>
                  <a:srgbClr val="FFFF00"/>
                </a:solidFill>
              </a:rPr>
              <a:t> </a:t>
            </a:r>
            <a:r>
              <a:rPr lang="ru-RU" b="1" dirty="0" err="1" smtClean="0">
                <a:solidFill>
                  <a:srgbClr val="FFFF00"/>
                </a:solidFill>
              </a:rPr>
              <a:t>және бастапқы майдалау</a:t>
            </a:r>
            <a:r>
              <a:rPr lang="ru-RU" b="1" dirty="0" smtClean="0">
                <a:solidFill>
                  <a:srgbClr val="FFFF00"/>
                </a:solidFill>
              </a:rPr>
              <a:t> </a:t>
            </a:r>
            <a:r>
              <a:rPr lang="ru-RU" b="1" dirty="0" err="1" smtClean="0">
                <a:solidFill>
                  <a:srgbClr val="FFFF00"/>
                </a:solidFill>
              </a:rPr>
              <a:t>жүйелерiнiң бiрiне</a:t>
            </a:r>
            <a:r>
              <a:rPr lang="ru-RU" b="1" dirty="0" smtClean="0">
                <a:solidFill>
                  <a:srgbClr val="FFFF00"/>
                </a:solidFill>
              </a:rPr>
              <a:t> </a:t>
            </a:r>
            <a:r>
              <a:rPr lang="ru-RU" b="1" dirty="0" err="1" smtClean="0">
                <a:solidFill>
                  <a:srgbClr val="FFFF00"/>
                </a:solidFill>
              </a:rPr>
              <a:t>жоғарғы сорттың наубай</a:t>
            </a:r>
            <a:r>
              <a:rPr lang="ru-RU" b="1" dirty="0" smtClean="0">
                <a:solidFill>
                  <a:srgbClr val="FFFF00"/>
                </a:solidFill>
              </a:rPr>
              <a:t> </a:t>
            </a:r>
            <a:r>
              <a:rPr lang="ru-RU" b="1" dirty="0" err="1" smtClean="0">
                <a:solidFill>
                  <a:srgbClr val="FFFF00"/>
                </a:solidFill>
              </a:rPr>
              <a:t>ұнының алуы</a:t>
            </a:r>
            <a:r>
              <a:rPr lang="ru-RU" b="1" dirty="0" smtClean="0">
                <a:solidFill>
                  <a:srgbClr val="FFFF00"/>
                </a:solidFill>
              </a:rPr>
              <a:t> </a:t>
            </a:r>
            <a:r>
              <a:rPr lang="ru-RU" b="1" dirty="0" err="1" smtClean="0">
                <a:solidFill>
                  <a:srgbClr val="FFFF00"/>
                </a:solidFill>
              </a:rPr>
              <a:t>үшiн дунсттерiнен</a:t>
            </a:r>
            <a:r>
              <a:rPr lang="ru-RU" b="1" dirty="0" smtClean="0">
                <a:solidFill>
                  <a:srgbClr val="FFFF00"/>
                </a:solidFill>
              </a:rPr>
              <a:t> </a:t>
            </a:r>
            <a:r>
              <a:rPr lang="ru-RU" b="1" dirty="0" err="1" smtClean="0">
                <a:solidFill>
                  <a:srgbClr val="FFFF00"/>
                </a:solidFill>
              </a:rPr>
              <a:t>алуға мүмкiндiк бередi</a:t>
            </a:r>
            <a:r>
              <a:rPr lang="ru-RU" b="1" dirty="0" smtClean="0">
                <a:solidFill>
                  <a:srgbClr val="FFFF00"/>
                </a:solidFill>
              </a:rPr>
              <a:t>.</a:t>
            </a:r>
          </a:p>
          <a:p>
            <a:pPr algn="ctr"/>
            <a:r>
              <a:rPr lang="ru-RU" b="1" dirty="0" err="1" smtClean="0">
                <a:solidFill>
                  <a:srgbClr val="FFFF00"/>
                </a:solidFill>
              </a:rPr>
              <a:t>Технологиялық сұлбасының шамамен</a:t>
            </a:r>
            <a:r>
              <a:rPr lang="ru-RU" b="1" dirty="0" smtClean="0">
                <a:solidFill>
                  <a:srgbClr val="FFFF00"/>
                </a:solidFill>
              </a:rPr>
              <a:t> </a:t>
            </a:r>
            <a:r>
              <a:rPr lang="ru-RU" b="1" dirty="0" err="1" smtClean="0">
                <a:solidFill>
                  <a:srgbClr val="FFFF00"/>
                </a:solidFill>
              </a:rPr>
              <a:t>параметрлерi</a:t>
            </a:r>
            <a:r>
              <a:rPr lang="ru-RU" b="1" dirty="0" smtClean="0">
                <a:solidFill>
                  <a:srgbClr val="FFFF00"/>
                </a:solidFill>
              </a:rPr>
              <a:t> </a:t>
            </a:r>
            <a:r>
              <a:rPr lang="ru-RU" b="1" dirty="0" err="1" smtClean="0">
                <a:solidFill>
                  <a:srgbClr val="FFFF00"/>
                </a:solidFill>
              </a:rPr>
              <a:t>кестеде</a:t>
            </a:r>
            <a:r>
              <a:rPr lang="ru-RU" b="1" dirty="0" smtClean="0">
                <a:solidFill>
                  <a:srgbClr val="FFFF00"/>
                </a:solidFill>
              </a:rPr>
              <a:t> 1 </a:t>
            </a:r>
            <a:r>
              <a:rPr lang="ru-RU" b="1" dirty="0" err="1" smtClean="0">
                <a:solidFill>
                  <a:srgbClr val="FFFF00"/>
                </a:solidFill>
              </a:rPr>
              <a:t>келтiрiлген</a:t>
            </a:r>
            <a:r>
              <a:rPr lang="ru-RU" b="1" dirty="0" smtClean="0">
                <a:solidFill>
                  <a:srgbClr val="FFFF00"/>
                </a:solidFill>
              </a:rPr>
              <a:t>. </a:t>
            </a:r>
            <a:r>
              <a:rPr lang="ru-RU" b="1" dirty="0" err="1" smtClean="0">
                <a:solidFill>
                  <a:srgbClr val="FFFF00"/>
                </a:solidFill>
              </a:rPr>
              <a:t>Жыртық процесстiң жүйелерi, қабықтардың артық ұсақталуысыз және ұнның ең төменгi шығуымен </a:t>
            </a:r>
            <a:r>
              <a:rPr lang="ru-RU" b="1" dirty="0" smtClean="0">
                <a:solidFill>
                  <a:srgbClr val="FFFF00"/>
                </a:solidFill>
              </a:rPr>
              <a:t>процесс </a:t>
            </a:r>
            <a:r>
              <a:rPr lang="ru-RU" b="1" dirty="0" err="1" smtClean="0">
                <a:solidFill>
                  <a:srgbClr val="FFFF00"/>
                </a:solidFill>
              </a:rPr>
              <a:t>крупообразующий</a:t>
            </a:r>
            <a:r>
              <a:rPr lang="ru-RU" b="1" dirty="0" smtClean="0">
                <a:solidFill>
                  <a:srgbClr val="FFFF00"/>
                </a:solidFill>
              </a:rPr>
              <a:t> </a:t>
            </a:r>
            <a:r>
              <a:rPr lang="ru-RU" b="1" dirty="0" err="1" smtClean="0">
                <a:solidFill>
                  <a:srgbClr val="FFFF00"/>
                </a:solidFill>
              </a:rPr>
              <a:t>iске</a:t>
            </a:r>
            <a:r>
              <a:rPr lang="ru-RU" b="1" dirty="0" smtClean="0">
                <a:solidFill>
                  <a:srgbClr val="FFFF00"/>
                </a:solidFill>
              </a:rPr>
              <a:t> </a:t>
            </a:r>
            <a:r>
              <a:rPr lang="ru-RU" b="1" dirty="0" err="1" smtClean="0">
                <a:solidFill>
                  <a:srgbClr val="FFFF00"/>
                </a:solidFill>
              </a:rPr>
              <a:t>асыруға тиiмдi</a:t>
            </a:r>
            <a:r>
              <a:rPr lang="ru-RU" b="1" dirty="0" smtClean="0">
                <a:solidFill>
                  <a:srgbClr val="FFFF00"/>
                </a:solidFill>
              </a:rPr>
              <a:t> </a:t>
            </a:r>
            <a:r>
              <a:rPr lang="ru-RU" b="1" dirty="0" err="1" smtClean="0">
                <a:solidFill>
                  <a:srgbClr val="FFFF00"/>
                </a:solidFill>
              </a:rPr>
              <a:t>мүмкiндiк берген</a:t>
            </a:r>
            <a:r>
              <a:rPr lang="ru-RU" b="1" dirty="0" smtClean="0">
                <a:solidFill>
                  <a:srgbClr val="FFFF00"/>
                </a:solidFill>
              </a:rPr>
              <a:t> </a:t>
            </a:r>
            <a:r>
              <a:rPr lang="ru-RU" b="1" dirty="0" err="1" smtClean="0">
                <a:solidFill>
                  <a:srgbClr val="FFFF00"/>
                </a:solidFill>
              </a:rPr>
              <a:t>iрiлi-уақтыға екiншi</a:t>
            </a:r>
            <a:r>
              <a:rPr lang="ru-RU" b="1" dirty="0" smtClean="0">
                <a:solidFill>
                  <a:srgbClr val="FFFF00"/>
                </a:solidFill>
              </a:rPr>
              <a:t> </a:t>
            </a:r>
            <a:r>
              <a:rPr lang="ru-RU" b="1" dirty="0" err="1" smtClean="0">
                <a:solidFill>
                  <a:srgbClr val="FFFF00"/>
                </a:solidFill>
              </a:rPr>
              <a:t>бастай</a:t>
            </a:r>
            <a:r>
              <a:rPr lang="ru-RU" b="1" dirty="0" smtClean="0">
                <a:solidFill>
                  <a:srgbClr val="FFFF00"/>
                </a:solidFill>
              </a:rPr>
              <a:t> </a:t>
            </a:r>
            <a:r>
              <a:rPr lang="ru-RU" b="1" dirty="0" err="1" smtClean="0">
                <a:solidFill>
                  <a:srgbClr val="FFFF00"/>
                </a:solidFill>
              </a:rPr>
              <a:t>бөлiне алады</a:t>
            </a:r>
            <a:r>
              <a:rPr lang="ru-RU" b="1" dirty="0" smtClean="0">
                <a:solidFill>
                  <a:srgbClr val="FFFF00"/>
                </a:solidFill>
              </a:rPr>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rmAutofit fontScale="92500" lnSpcReduction="20000"/>
          </a:bodyPr>
          <a:lstStyle/>
          <a:p>
            <a:pPr algn="ctr"/>
            <a:r>
              <a:rPr lang="ru-RU" b="1" dirty="0" err="1" smtClean="0"/>
              <a:t>Жыртық </a:t>
            </a:r>
            <a:r>
              <a:rPr lang="ru-RU" b="1" dirty="0" smtClean="0"/>
              <a:t>процесс </a:t>
            </a:r>
            <a:r>
              <a:rPr lang="ru-RU" b="1" dirty="0" err="1" smtClean="0"/>
              <a:t>классикалық қағида бойынша</a:t>
            </a:r>
            <a:r>
              <a:rPr lang="ru-RU" b="1" dirty="0" smtClean="0"/>
              <a:t> </a:t>
            </a:r>
            <a:r>
              <a:rPr lang="ru-RU" b="1" dirty="0" err="1" smtClean="0"/>
              <a:t>құрастырылған</a:t>
            </a:r>
            <a:r>
              <a:rPr lang="ru-RU" b="1" dirty="0" smtClean="0"/>
              <a:t>. </a:t>
            </a:r>
            <a:r>
              <a:rPr lang="ru-RU" b="1" dirty="0" err="1" smtClean="0"/>
              <a:t>Ұсақтаудың өнiмдерiн әрбiр, жыртық жүйеде өнiмдердiң круподунстовыхтың шығаруы және ұн үшiн iрiктейдi</a:t>
            </a:r>
            <a:r>
              <a:rPr lang="ru-RU" b="1" dirty="0" smtClean="0"/>
              <a:t>, </a:t>
            </a:r>
            <a:r>
              <a:rPr lang="ru-RU" b="1" dirty="0" err="1" smtClean="0"/>
              <a:t>сонымен</a:t>
            </a:r>
            <a:r>
              <a:rPr lang="ru-RU" b="1" dirty="0" smtClean="0"/>
              <a:t> </a:t>
            </a:r>
            <a:r>
              <a:rPr lang="ru-RU" b="1" dirty="0" err="1" smtClean="0"/>
              <a:t>бiрге</a:t>
            </a:r>
            <a:r>
              <a:rPr lang="ru-RU" b="1" dirty="0" smtClean="0"/>
              <a:t> </a:t>
            </a:r>
            <a:r>
              <a:rPr lang="ru-RU" b="1" dirty="0" err="1" smtClean="0"/>
              <a:t>астықтың қалдықтары.</a:t>
            </a:r>
            <a:r>
              <a:rPr lang="ru-RU" b="1" dirty="0" smtClean="0"/>
              <a:t> Крупки </a:t>
            </a:r>
            <a:r>
              <a:rPr lang="ru-RU" b="1" dirty="0" err="1" smtClean="0"/>
              <a:t>және дунсттер</a:t>
            </a:r>
            <a:r>
              <a:rPr lang="ru-RU" b="1" dirty="0" smtClean="0"/>
              <a:t> </a:t>
            </a:r>
            <a:r>
              <a:rPr lang="ru-RU" b="1" dirty="0" err="1" smtClean="0"/>
              <a:t>сүзiп ұшыратын машиналарға ауқаттанады</a:t>
            </a:r>
            <a:r>
              <a:rPr lang="ru-RU" b="1" dirty="0" smtClean="0"/>
              <a:t>, </a:t>
            </a:r>
            <a:r>
              <a:rPr lang="ru-RU" b="1" dirty="0" err="1" smtClean="0"/>
              <a:t>ұн тиiстi</a:t>
            </a:r>
            <a:r>
              <a:rPr lang="ru-RU" b="1" dirty="0" smtClean="0"/>
              <a:t> </a:t>
            </a:r>
            <a:r>
              <a:rPr lang="ru-RU" b="1" dirty="0" err="1" smtClean="0"/>
              <a:t>сорттың бақылауына бағытталады</a:t>
            </a:r>
            <a:r>
              <a:rPr lang="ru-RU" b="1" dirty="0" smtClean="0"/>
              <a:t>. </a:t>
            </a:r>
            <a:r>
              <a:rPr lang="ru-RU" b="1" dirty="0" err="1" smtClean="0"/>
              <a:t>Астықтың қалдықтары ұсақтау және iрiктеудi</a:t>
            </a:r>
            <a:r>
              <a:rPr lang="ru-RU" b="1" dirty="0" smtClean="0"/>
              <a:t> </a:t>
            </a:r>
            <a:r>
              <a:rPr lang="ru-RU" b="1" dirty="0" err="1" smtClean="0"/>
              <a:t>циклдi</a:t>
            </a:r>
            <a:r>
              <a:rPr lang="ru-RU" b="1" dirty="0" smtClean="0"/>
              <a:t> </a:t>
            </a:r>
            <a:r>
              <a:rPr lang="ru-RU" b="1" dirty="0" err="1" smtClean="0"/>
              <a:t>қайталайтын келесi</a:t>
            </a:r>
            <a:r>
              <a:rPr lang="ru-RU" b="1" dirty="0" smtClean="0"/>
              <a:t> </a:t>
            </a:r>
            <a:r>
              <a:rPr lang="ru-RU" b="1" dirty="0" err="1" smtClean="0"/>
              <a:t>жыртық жүйеге аралық өнiмдердiң шығаруы және ұннан кейiн</a:t>
            </a:r>
            <a:r>
              <a:rPr lang="ru-RU" b="1" dirty="0" smtClean="0"/>
              <a:t> </a:t>
            </a:r>
            <a:r>
              <a:rPr lang="ru-RU" b="1" dirty="0" err="1" smtClean="0"/>
              <a:t>бағытталады.</a:t>
            </a:r>
            <a:r>
              <a:rPr lang="ru-RU" b="1" dirty="0" smtClean="0"/>
              <a:t> </a:t>
            </a:r>
            <a:r>
              <a:rPr lang="ru-RU" b="1" dirty="0" err="1" smtClean="0"/>
              <a:t>Төрттен кейiн</a:t>
            </a:r>
            <a:r>
              <a:rPr lang="ru-RU" b="1" dirty="0" smtClean="0"/>
              <a:t> - </a:t>
            </a:r>
            <a:r>
              <a:rPr lang="ru-RU" b="1" dirty="0" err="1" smtClean="0"/>
              <a:t>ұсақтаудың </a:t>
            </a:r>
            <a:r>
              <a:rPr lang="ru-RU" b="1" dirty="0" smtClean="0"/>
              <a:t>бес </a:t>
            </a:r>
            <a:r>
              <a:rPr lang="ru-RU" b="1" dirty="0" err="1" smtClean="0"/>
              <a:t>бiртiндеп</a:t>
            </a:r>
            <a:r>
              <a:rPr lang="ru-RU" b="1" dirty="0" smtClean="0"/>
              <a:t> </a:t>
            </a:r>
            <a:r>
              <a:rPr lang="ru-RU" b="1" dirty="0" err="1" smtClean="0"/>
              <a:t>циклдерi</a:t>
            </a:r>
            <a:r>
              <a:rPr lang="ru-RU" b="1" dirty="0" smtClean="0"/>
              <a:t> - </a:t>
            </a:r>
            <a:r>
              <a:rPr lang="ru-RU" b="1" dirty="0" err="1" smtClean="0"/>
              <a:t>эндоспермалардың iрiктеуi</a:t>
            </a:r>
            <a:r>
              <a:rPr lang="ru-RU" b="1" dirty="0" smtClean="0"/>
              <a:t> </a:t>
            </a:r>
            <a:r>
              <a:rPr lang="ru-RU" b="1" dirty="0" err="1" smtClean="0"/>
              <a:t>iс</a:t>
            </a:r>
            <a:r>
              <a:rPr lang="ru-RU" b="1" dirty="0" smtClean="0"/>
              <a:t> </a:t>
            </a:r>
            <a:r>
              <a:rPr lang="ru-RU" b="1" dirty="0" err="1" smtClean="0"/>
              <a:t>жүзiнде әжiктер және дунсттердiң түрiнде толық алынады</a:t>
            </a:r>
            <a:r>
              <a:rPr lang="ru-RU" b="1" dirty="0" smtClean="0"/>
              <a:t>, ( </a:t>
            </a:r>
            <a:r>
              <a:rPr lang="ru-RU" b="1" dirty="0" err="1" smtClean="0"/>
              <a:t>қабық болмашы</a:t>
            </a:r>
            <a:r>
              <a:rPr lang="ru-RU" b="1" dirty="0" smtClean="0"/>
              <a:t> </a:t>
            </a:r>
            <a:r>
              <a:rPr lang="ru-RU" b="1" dirty="0" err="1" smtClean="0"/>
              <a:t>эндосперманың мазмұну</a:t>
            </a:r>
            <a:r>
              <a:rPr lang="ru-RU" b="1" dirty="0" smtClean="0"/>
              <a:t>) </a:t>
            </a:r>
            <a:r>
              <a:rPr lang="ru-RU" b="1" dirty="0" err="1" smtClean="0"/>
              <a:t>астықтың қалдықтары негiзгi</a:t>
            </a:r>
            <a:r>
              <a:rPr lang="ru-RU" b="1" dirty="0" smtClean="0"/>
              <a:t> </a:t>
            </a:r>
            <a:r>
              <a:rPr lang="ru-RU" b="1" dirty="0" err="1" smtClean="0"/>
              <a:t>қосымша өнiмдердi ұсынады </a:t>
            </a:r>
            <a:r>
              <a:rPr lang="ru-RU" b="1" dirty="0" smtClean="0"/>
              <a:t>- </a:t>
            </a:r>
            <a:r>
              <a:rPr lang="ru-RU" b="1" dirty="0" err="1" smtClean="0"/>
              <a:t>шабыл</a:t>
            </a:r>
            <a:r>
              <a:rPr lang="ru-RU" b="1" dirty="0" smtClean="0"/>
              <a:t>. </a:t>
            </a:r>
            <a:r>
              <a:rPr lang="ru-RU" b="1" dirty="0" err="1" smtClean="0"/>
              <a:t>Жыртық процесстiң ұсақтауының өнiмдерiнiң iрiктеуiн</a:t>
            </a:r>
            <a:r>
              <a:rPr lang="ru-RU" b="1" dirty="0" smtClean="0"/>
              <a:t> процесс </a:t>
            </a:r>
            <a:r>
              <a:rPr lang="ru-RU" b="1" dirty="0" err="1" smtClean="0"/>
              <a:t>екi</a:t>
            </a:r>
            <a:r>
              <a:rPr lang="ru-RU" b="1" dirty="0" smtClean="0"/>
              <a:t> </a:t>
            </a:r>
            <a:r>
              <a:rPr lang="ru-RU" b="1" dirty="0" err="1" smtClean="0"/>
              <a:t>кезеңде iске</a:t>
            </a:r>
            <a:r>
              <a:rPr lang="ru-RU" b="1" dirty="0" smtClean="0"/>
              <a:t> </a:t>
            </a:r>
            <a:r>
              <a:rPr lang="ru-RU" b="1" dirty="0" err="1" smtClean="0"/>
              <a:t>асады</a:t>
            </a:r>
            <a:r>
              <a:rPr lang="ru-RU" b="1" dirty="0" smtClean="0"/>
              <a:t>. </a:t>
            </a:r>
            <a:r>
              <a:rPr lang="ru-RU" b="1" dirty="0" err="1" smtClean="0"/>
              <a:t>Iрiктеудi</a:t>
            </a:r>
            <a:r>
              <a:rPr lang="ru-RU" b="1" dirty="0" smtClean="0"/>
              <a:t> </a:t>
            </a:r>
            <a:r>
              <a:rPr lang="ru-RU" b="1" dirty="0" err="1" smtClean="0"/>
              <a:t>екiншi</a:t>
            </a:r>
            <a:r>
              <a:rPr lang="ru-RU" b="1" dirty="0" smtClean="0"/>
              <a:t> </a:t>
            </a:r>
            <a:r>
              <a:rPr lang="ru-RU" b="1" dirty="0" err="1" smtClean="0"/>
              <a:t>кезең круподунстовых</a:t>
            </a:r>
            <a:r>
              <a:rPr lang="ru-RU" b="1" dirty="0" smtClean="0"/>
              <a:t> </a:t>
            </a:r>
            <a:r>
              <a:rPr lang="ru-RU" b="1" dirty="0" err="1" smtClean="0"/>
              <a:t>суырылған өнiмдердiң майда</a:t>
            </a:r>
            <a:r>
              <a:rPr lang="ru-RU" b="1" dirty="0" smtClean="0"/>
              <a:t> </a:t>
            </a:r>
            <a:r>
              <a:rPr lang="ru-RU" b="1" dirty="0" err="1" smtClean="0"/>
              <a:t>фракциялары</a:t>
            </a:r>
            <a:r>
              <a:rPr lang="ru-RU" b="1" dirty="0" smtClean="0"/>
              <a:t> </a:t>
            </a:r>
            <a:r>
              <a:rPr lang="ru-RU" b="1" dirty="0" err="1" smtClean="0"/>
              <a:t>және ұндарды бағыттайтын iрiктеулердiң жүйелерiнде жүзеге асырады</a:t>
            </a:r>
            <a:r>
              <a:rPr lang="ru-RU" b="1" dirty="0" smtClean="0"/>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642918"/>
            <a:ext cx="7851648" cy="5357850"/>
          </a:xfrm>
        </p:spPr>
        <p:txBody>
          <a:bodyPr>
            <a:normAutofit/>
          </a:bodyPr>
          <a:lstStyle/>
          <a:p>
            <a:pPr algn="ctr"/>
            <a:r>
              <a:rPr lang="kk-KZ" sz="6600" i="1" dirty="0" smtClean="0">
                <a:solidFill>
                  <a:srgbClr val="FF0000"/>
                </a:solidFill>
              </a:rPr>
              <a:t>Жыртық жүйелердiң вальцтерiнің техникалық </a:t>
            </a:r>
            <a:r>
              <a:rPr lang="kk-KZ" sz="6600" i="1" dirty="0" smtClean="0">
                <a:solidFill>
                  <a:srgbClr val="FF0000"/>
                </a:solidFill>
              </a:rPr>
              <a:t>мiнездемесі</a:t>
            </a:r>
            <a:endParaRPr lang="ru-RU" sz="6600" i="1"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143668"/>
          </a:xfrm>
        </p:spPr>
        <p:txBody>
          <a:bodyPr>
            <a:normAutofit lnSpcReduction="10000"/>
          </a:bodyPr>
          <a:lstStyle/>
          <a:p>
            <a:pPr algn="ctr"/>
            <a:r>
              <a:rPr lang="ru-RU" dirty="0" err="1" smtClean="0"/>
              <a:t>Астықтың абайлап</a:t>
            </a:r>
            <a:r>
              <a:rPr lang="ru-RU" dirty="0" smtClean="0"/>
              <a:t> </a:t>
            </a:r>
            <a:r>
              <a:rPr lang="ru-RU" dirty="0" err="1" smtClean="0"/>
              <a:t>ұсақтауы және оның қалдықтарының жыртық процессiнде</a:t>
            </a:r>
            <a:r>
              <a:rPr lang="ru-RU" dirty="0" smtClean="0"/>
              <a:t> </a:t>
            </a:r>
            <a:r>
              <a:rPr lang="ru-RU" dirty="0" err="1" smtClean="0"/>
              <a:t>және технологиялық </a:t>
            </a:r>
            <a:r>
              <a:rPr lang="ru-RU" dirty="0" smtClean="0"/>
              <a:t>параметр </a:t>
            </a:r>
            <a:r>
              <a:rPr lang="ru-RU" dirty="0" err="1" smtClean="0"/>
              <a:t>кинематиялық ұтымды мәндердiң белдiктерiнiң мелющихтың мұқият сенiмдi</a:t>
            </a:r>
            <a:r>
              <a:rPr lang="ru-RU" dirty="0" smtClean="0"/>
              <a:t> </a:t>
            </a:r>
            <a:r>
              <a:rPr lang="ru-RU" dirty="0" err="1" smtClean="0"/>
              <a:t>жұмыс саңылауын орындалуы</a:t>
            </a:r>
            <a:r>
              <a:rPr lang="ru-RU" dirty="0" smtClean="0"/>
              <a:t> </a:t>
            </a:r>
            <a:r>
              <a:rPr lang="ru-RU" dirty="0" err="1" smtClean="0"/>
              <a:t>механикалық талап</a:t>
            </a:r>
            <a:r>
              <a:rPr lang="ru-RU" dirty="0" smtClean="0"/>
              <a:t> </a:t>
            </a:r>
            <a:r>
              <a:rPr lang="ru-RU" dirty="0" err="1" smtClean="0"/>
              <a:t>етедi</a:t>
            </a:r>
            <a:r>
              <a:rPr lang="ru-RU" dirty="0" smtClean="0"/>
              <a:t> -. </a:t>
            </a:r>
            <a:r>
              <a:rPr lang="ru-RU" dirty="0" err="1" smtClean="0"/>
              <a:t>Наубай</a:t>
            </a:r>
            <a:r>
              <a:rPr lang="ru-RU" dirty="0" smtClean="0"/>
              <a:t> </a:t>
            </a:r>
            <a:r>
              <a:rPr lang="ru-RU" dirty="0" err="1" smtClean="0"/>
              <a:t>ұнтақтары </a:t>
            </a:r>
            <a:r>
              <a:rPr lang="ru-RU" dirty="0" smtClean="0"/>
              <a:t>бар </a:t>
            </a:r>
            <a:r>
              <a:rPr lang="ru-RU" dirty="0" err="1" smtClean="0"/>
              <a:t>салыстыруында</a:t>
            </a:r>
            <a:r>
              <a:rPr lang="ru-RU" dirty="0" smtClean="0"/>
              <a:t> тез </a:t>
            </a:r>
            <a:r>
              <a:rPr lang="ru-RU" dirty="0" err="1" smtClean="0"/>
              <a:t>айналатын</a:t>
            </a:r>
            <a:r>
              <a:rPr lang="ru-RU" dirty="0" smtClean="0"/>
              <a:t> </a:t>
            </a:r>
            <a:r>
              <a:rPr lang="ru-RU" dirty="0" err="1" smtClean="0"/>
              <a:t>Валканың жылдамдығы </a:t>
            </a:r>
            <a:r>
              <a:rPr lang="ru-RU" dirty="0" smtClean="0"/>
              <a:t>4, 0-шi, 5 м/</a:t>
            </a:r>
            <a:r>
              <a:rPr lang="ru-RU" dirty="0" err="1" smtClean="0"/>
              <a:t>ске</a:t>
            </a:r>
            <a:r>
              <a:rPr lang="ru-RU" dirty="0" smtClean="0"/>
              <a:t> </a:t>
            </a:r>
            <a:r>
              <a:rPr lang="ru-RU" dirty="0" err="1" smtClean="0"/>
              <a:t>дейiн</a:t>
            </a:r>
            <a:r>
              <a:rPr lang="ru-RU" dirty="0" smtClean="0"/>
              <a:t> </a:t>
            </a:r>
            <a:r>
              <a:rPr lang="ru-RU" dirty="0" err="1" smtClean="0"/>
              <a:t>азайтады</a:t>
            </a:r>
            <a:r>
              <a:rPr lang="ru-RU" dirty="0" smtClean="0"/>
              <a:t>. </a:t>
            </a:r>
            <a:r>
              <a:rPr lang="ru-RU" dirty="0" err="1" smtClean="0"/>
              <a:t>Дифференциялар</a:t>
            </a:r>
            <a:r>
              <a:rPr lang="ru-RU" dirty="0" smtClean="0"/>
              <a:t> шаманы </a:t>
            </a:r>
            <a:r>
              <a:rPr lang="ru-RU" dirty="0" err="1" smtClean="0"/>
              <a:t>барлық жүйелерде </a:t>
            </a:r>
            <a:r>
              <a:rPr lang="ru-RU" dirty="0" smtClean="0"/>
              <a:t>2, 5 </a:t>
            </a:r>
            <a:r>
              <a:rPr lang="ru-RU" dirty="0" err="1" smtClean="0"/>
              <a:t>қабылдайды</a:t>
            </a:r>
            <a:r>
              <a:rPr lang="ru-RU" dirty="0" smtClean="0"/>
              <a:t>. </a:t>
            </a:r>
            <a:r>
              <a:rPr lang="ru-RU" dirty="0" err="1" smtClean="0"/>
              <a:t>Ойықтың тығыздығы VI-шi</a:t>
            </a:r>
            <a:r>
              <a:rPr lang="ru-RU" dirty="0" smtClean="0"/>
              <a:t> - </a:t>
            </a:r>
            <a:r>
              <a:rPr lang="ru-RU" dirty="0" err="1" smtClean="0"/>
              <a:t>жыртық жүйеде </a:t>
            </a:r>
            <a:r>
              <a:rPr lang="ru-RU" dirty="0" smtClean="0"/>
              <a:t>9, 5 1/ </a:t>
            </a:r>
            <a:r>
              <a:rPr lang="ru-RU" dirty="0" err="1" smtClean="0"/>
              <a:t>смдерге</a:t>
            </a:r>
            <a:r>
              <a:rPr lang="ru-RU" dirty="0" smtClean="0"/>
              <a:t> 1-шi - </a:t>
            </a:r>
            <a:r>
              <a:rPr lang="ru-RU" dirty="0" err="1" smtClean="0"/>
              <a:t>жыртық жүйеде </a:t>
            </a:r>
            <a:r>
              <a:rPr lang="ru-RU" dirty="0" smtClean="0"/>
              <a:t>3, 5 1/ </a:t>
            </a:r>
            <a:r>
              <a:rPr lang="ru-RU" dirty="0" err="1" smtClean="0"/>
              <a:t>смдер</a:t>
            </a:r>
            <a:r>
              <a:rPr lang="ru-RU" dirty="0" smtClean="0"/>
              <a:t> </a:t>
            </a:r>
            <a:r>
              <a:rPr lang="ru-RU" dirty="0" err="1" smtClean="0"/>
              <a:t>бiртiндеп</a:t>
            </a:r>
            <a:r>
              <a:rPr lang="ru-RU" dirty="0" smtClean="0"/>
              <a:t> </a:t>
            </a:r>
            <a:r>
              <a:rPr lang="ru-RU" dirty="0" err="1" smtClean="0"/>
              <a:t>үлкеедi</a:t>
            </a:r>
            <a:r>
              <a:rPr lang="ru-RU" dirty="0" smtClean="0"/>
              <a:t>. </a:t>
            </a:r>
            <a:r>
              <a:rPr lang="ru-RU" dirty="0" err="1" smtClean="0"/>
              <a:t>Майда</a:t>
            </a:r>
            <a:r>
              <a:rPr lang="ru-RU" dirty="0" smtClean="0"/>
              <a:t> </a:t>
            </a:r>
            <a:r>
              <a:rPr lang="ru-RU" dirty="0" err="1" smtClean="0"/>
              <a:t>жүйелерiне сонымен</a:t>
            </a:r>
            <a:r>
              <a:rPr lang="ru-RU" dirty="0" smtClean="0"/>
              <a:t> </a:t>
            </a:r>
            <a:r>
              <a:rPr lang="ru-RU" dirty="0" err="1" smtClean="0"/>
              <a:t>бiрге</a:t>
            </a:r>
            <a:r>
              <a:rPr lang="ru-RU" dirty="0" smtClean="0"/>
              <a:t> </a:t>
            </a:r>
            <a:r>
              <a:rPr lang="ru-RU" dirty="0" err="1" smtClean="0"/>
              <a:t>аттас</a:t>
            </a:r>
            <a:r>
              <a:rPr lang="ru-RU" dirty="0" smtClean="0"/>
              <a:t> </a:t>
            </a:r>
            <a:r>
              <a:rPr lang="ru-RU" dirty="0" err="1" smtClean="0"/>
              <a:t>iрi</a:t>
            </a:r>
            <a:r>
              <a:rPr lang="ru-RU" dirty="0" smtClean="0"/>
              <a:t> </a:t>
            </a:r>
            <a:r>
              <a:rPr lang="ru-RU" dirty="0" err="1" smtClean="0"/>
              <a:t>жүйесi </a:t>
            </a:r>
            <a:r>
              <a:rPr lang="ru-RU" dirty="0" smtClean="0"/>
              <a:t>бар </a:t>
            </a:r>
            <a:r>
              <a:rPr lang="ru-RU" dirty="0" err="1" smtClean="0"/>
              <a:t>салыстырудағы ойықтың үлкен тығыздығын алуға ұсынылады</a:t>
            </a:r>
            <a:r>
              <a:rPr lang="ru-RU" dirty="0" smtClean="0"/>
              <a:t>. </a:t>
            </a:r>
            <a:r>
              <a:rPr lang="ru-RU" dirty="0" err="1" smtClean="0"/>
              <a:t>Жыртық процесстiң ұсақтауының жүйелерiнiң белдiктерiнiң мелющихы</a:t>
            </a:r>
            <a:r>
              <a:rPr lang="ru-RU" dirty="0" smtClean="0"/>
              <a:t> </a:t>
            </a:r>
            <a:r>
              <a:rPr lang="ru-RU" dirty="0" err="1" smtClean="0"/>
              <a:t>техникалық мiнездеме</a:t>
            </a:r>
            <a:r>
              <a:rPr lang="ru-RU" dirty="0" smtClean="0"/>
              <a:t> </a:t>
            </a:r>
            <a:r>
              <a:rPr lang="ru-RU" dirty="0" err="1" smtClean="0"/>
              <a:t>кестеде</a:t>
            </a:r>
            <a:r>
              <a:rPr lang="ru-RU" dirty="0" smtClean="0"/>
              <a:t> 4 </a:t>
            </a:r>
            <a:r>
              <a:rPr lang="ru-RU" dirty="0" err="1" smtClean="0"/>
              <a:t>келтiрiлген</a:t>
            </a:r>
            <a:r>
              <a:rPr lang="ru-RU" dirty="0" smtClean="0"/>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TotalTime>
  <Words>1296</Words>
  <Application>Microsoft Office PowerPoint</Application>
  <PresentationFormat>Экран (4:3)</PresentationFormat>
  <Paragraphs>44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Тақырып</vt:lpstr>
      <vt:lpstr>Мақсат:</vt:lpstr>
      <vt:lpstr>Жоспар: </vt:lpstr>
      <vt:lpstr>Жеке жүйелер және кезеңдер бойынша технологиялық сұлбаларының құрастыруын қағида, жаншып қақтау сызық және сүзетiн беттiң үлестiрiлуi; </vt:lpstr>
      <vt:lpstr>Слайд 5</vt:lpstr>
      <vt:lpstr>Слайд 6</vt:lpstr>
      <vt:lpstr>Слайд 7</vt:lpstr>
      <vt:lpstr>Жыртық жүйелердiң вальцтерiнің техникалық мiнездемесі</vt:lpstr>
      <vt:lpstr>Слайд 9</vt:lpstr>
      <vt:lpstr>Слайд 10</vt:lpstr>
      <vt:lpstr>Ұнтақтарда жұмсақ және қатты бидайдың өнiмдерін және ұнның круподунстовый  I-шi - жыртық жүйелер, шамамен шығуларға ұсақтаудың тәртiптерi</vt:lpstr>
      <vt:lpstr>Слайд 12</vt:lpstr>
      <vt:lpstr>Слайд 13</vt:lpstr>
      <vt:lpstr>Тегiстеттiр және сүзiп ұшыратын процесстердiң ерекшелiктері </vt:lpstr>
      <vt:lpstr>Слайд 15</vt:lpstr>
      <vt:lpstr>Слайд 16</vt:lpstr>
      <vt:lpstr>Тегiстеттiр және майдалау жүйелерiнiң жұмыс тәртiптерi. </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Тақырып</dc:title>
  <cp:lastModifiedBy>ADMIN</cp:lastModifiedBy>
  <cp:revision>2</cp:revision>
  <dcterms:modified xsi:type="dcterms:W3CDTF">2012-05-07T00:19:39Z</dcterms:modified>
</cp:coreProperties>
</file>